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</p:sldMasterIdLst>
  <p:notesMasterIdLst>
    <p:notesMasterId r:id="rId42"/>
  </p:notesMasterIdLst>
  <p:sldIdLst>
    <p:sldId id="326" r:id="rId2"/>
    <p:sldId id="285" r:id="rId3"/>
    <p:sldId id="317" r:id="rId4"/>
    <p:sldId id="328" r:id="rId5"/>
    <p:sldId id="286" r:id="rId6"/>
    <p:sldId id="287" r:id="rId7"/>
    <p:sldId id="330" r:id="rId8"/>
    <p:sldId id="274" r:id="rId9"/>
    <p:sldId id="288" r:id="rId10"/>
    <p:sldId id="299" r:id="rId11"/>
    <p:sldId id="275" r:id="rId12"/>
    <p:sldId id="300" r:id="rId13"/>
    <p:sldId id="276" r:id="rId14"/>
    <p:sldId id="329" r:id="rId15"/>
    <p:sldId id="277" r:id="rId16"/>
    <p:sldId id="321" r:id="rId17"/>
    <p:sldId id="302" r:id="rId18"/>
    <p:sldId id="303" r:id="rId19"/>
    <p:sldId id="304" r:id="rId20"/>
    <p:sldId id="305" r:id="rId21"/>
    <p:sldId id="306" r:id="rId22"/>
    <p:sldId id="280" r:id="rId23"/>
    <p:sldId id="325" r:id="rId24"/>
    <p:sldId id="308" r:id="rId25"/>
    <p:sldId id="320" r:id="rId26"/>
    <p:sldId id="283" r:id="rId27"/>
    <p:sldId id="296" r:id="rId28"/>
    <p:sldId id="297" r:id="rId29"/>
    <p:sldId id="309" r:id="rId30"/>
    <p:sldId id="310" r:id="rId31"/>
    <p:sldId id="314" r:id="rId32"/>
    <p:sldId id="315" r:id="rId33"/>
    <p:sldId id="323" r:id="rId34"/>
    <p:sldId id="324" r:id="rId35"/>
    <p:sldId id="319" r:id="rId36"/>
    <p:sldId id="312" r:id="rId37"/>
    <p:sldId id="298" r:id="rId38"/>
    <p:sldId id="295" r:id="rId39"/>
    <p:sldId id="332" r:id="rId40"/>
    <p:sldId id="284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59" autoAdjust="0"/>
    <p:restoredTop sz="94660"/>
  </p:normalViewPr>
  <p:slideViewPr>
    <p:cSldViewPr snapToGrid="0">
      <p:cViewPr>
        <p:scale>
          <a:sx n="66" d="100"/>
          <a:sy n="66" d="100"/>
        </p:scale>
        <p:origin x="-840" y="-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A7F3C1-7461-4A74-8526-77FC2AB5CCB7}" type="doc">
      <dgm:prSet loTypeId="urn:microsoft.com/office/officeart/2008/layout/PictureAccentList" loCatId="picture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65976A7-1967-4CBC-B248-B8D76FDF3E52}">
      <dgm:prSet phldrT="[Текст]"/>
      <dgm:spPr>
        <a:ln>
          <a:solidFill>
            <a:schemeClr val="tx1"/>
          </a:solidFill>
        </a:ln>
      </dgm:spPr>
      <dgm:t>
        <a:bodyPr/>
        <a:lstStyle/>
        <a:p>
          <a:r>
            <a:rPr lang="ru-RU" b="1" dirty="0" smtClean="0"/>
            <a:t>Я </a:t>
          </a:r>
          <a:r>
            <a:rPr lang="ru-RU" b="1" dirty="0" err="1" smtClean="0"/>
            <a:t>слухаю</a:t>
          </a:r>
          <a:r>
            <a:rPr lang="ru-RU" b="1" dirty="0" smtClean="0"/>
            <a:t> для того, </a:t>
          </a:r>
          <a:r>
            <a:rPr lang="ru-RU" b="1" dirty="0" err="1" smtClean="0"/>
            <a:t>щоб</a:t>
          </a:r>
          <a:r>
            <a:rPr lang="ru-RU" b="1" dirty="0" smtClean="0"/>
            <a:t>…</a:t>
          </a:r>
          <a:r>
            <a:rPr lang="ru-RU" dirty="0" smtClean="0"/>
            <a:t> </a:t>
          </a:r>
          <a:endParaRPr lang="ru-RU" dirty="0"/>
        </a:p>
      </dgm:t>
    </dgm:pt>
    <dgm:pt modelId="{D3524F79-43C2-4104-94A1-F0B43DE22388}" type="parTrans" cxnId="{CDF55F04-3CCD-4548-A5A3-5783828B88F1}">
      <dgm:prSet/>
      <dgm:spPr/>
      <dgm:t>
        <a:bodyPr/>
        <a:lstStyle/>
        <a:p>
          <a:endParaRPr lang="ru-RU"/>
        </a:p>
      </dgm:t>
    </dgm:pt>
    <dgm:pt modelId="{EC816535-43DB-43BB-99A3-BA08B07608CE}" type="sibTrans" cxnId="{CDF55F04-3CCD-4548-A5A3-5783828B88F1}">
      <dgm:prSet/>
      <dgm:spPr/>
      <dgm:t>
        <a:bodyPr/>
        <a:lstStyle/>
        <a:p>
          <a:endParaRPr lang="ru-RU"/>
        </a:p>
      </dgm:t>
    </dgm:pt>
    <dgm:pt modelId="{1B91AB38-7074-4666-B781-F0D043E365C2}">
      <dgm:prSet phldrT="[Текст]"/>
      <dgm:spPr>
        <a:ln>
          <a:solidFill>
            <a:schemeClr val="tx1"/>
          </a:solidFill>
        </a:ln>
      </dgm:spPr>
      <dgm:t>
        <a:bodyPr/>
        <a:lstStyle/>
        <a:p>
          <a:endParaRPr lang="ru-RU" dirty="0"/>
        </a:p>
      </dgm:t>
    </dgm:pt>
    <dgm:pt modelId="{CA2ABC22-FED8-43BE-A70D-93AFBB87F1A4}" type="parTrans" cxnId="{9B805CEB-BFE7-4C18-9FF2-E5E4B1DE8259}">
      <dgm:prSet/>
      <dgm:spPr/>
      <dgm:t>
        <a:bodyPr/>
        <a:lstStyle/>
        <a:p>
          <a:endParaRPr lang="ru-RU"/>
        </a:p>
      </dgm:t>
    </dgm:pt>
    <dgm:pt modelId="{53F58838-2BDA-4AF1-B515-E30E0DDEBB23}" type="sibTrans" cxnId="{9B805CEB-BFE7-4C18-9FF2-E5E4B1DE8259}">
      <dgm:prSet/>
      <dgm:spPr/>
      <dgm:t>
        <a:bodyPr/>
        <a:lstStyle/>
        <a:p>
          <a:endParaRPr lang="ru-RU"/>
        </a:p>
      </dgm:t>
    </dgm:pt>
    <dgm:pt modelId="{E8C7B49E-50E3-409F-952A-7E16BA25B19C}" type="pres">
      <dgm:prSet presAssocID="{25A7F3C1-7461-4A74-8526-77FC2AB5CCB7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9751135-C32C-4A85-B91F-5DE8EEF0064D}" type="pres">
      <dgm:prSet presAssocID="{465976A7-1967-4CBC-B248-B8D76FDF3E52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EF710346-DEB2-4A0D-9825-1268605CF4FD}" type="pres">
      <dgm:prSet presAssocID="{465976A7-1967-4CBC-B248-B8D76FDF3E52}" presName="rootComposite" presStyleCnt="0">
        <dgm:presLayoutVars/>
      </dgm:prSet>
      <dgm:spPr/>
      <dgm:t>
        <a:bodyPr/>
        <a:lstStyle/>
        <a:p>
          <a:endParaRPr lang="ru-RU"/>
        </a:p>
      </dgm:t>
    </dgm:pt>
    <dgm:pt modelId="{68F6F1B3-9702-4612-9ED8-BF2632531495}" type="pres">
      <dgm:prSet presAssocID="{465976A7-1967-4CBC-B248-B8D76FDF3E52}" presName="rootText" presStyleLbl="node0" presStyleIdx="0" presStyleCnt="1" custLinFactY="-52271" custLinFactNeighborX="1265" custLinFactNeighborY="-100000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130EC627-59E7-4899-BAF3-0069B8675B81}" type="pres">
      <dgm:prSet presAssocID="{465976A7-1967-4CBC-B248-B8D76FDF3E52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798C670A-A0F9-4D70-97F6-68AF17168800}" type="pres">
      <dgm:prSet presAssocID="{1B91AB38-7074-4666-B781-F0D043E365C2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6355979-8354-4D47-9F9B-22F1D99BEA73}" type="pres">
      <dgm:prSet presAssocID="{1B91AB38-7074-4666-B781-F0D043E365C2}" presName="Image" presStyleLbl="node1" presStyleIdx="0" presStyleCnt="1" custFlipVert="1" custScaleX="2911" custScaleY="10334" custLinFactNeighborX="-933" custLinFactNeighborY="2756"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D621AEBB-7A0E-47A6-B367-AB102F66BDF5}" type="pres">
      <dgm:prSet presAssocID="{1B91AB38-7074-4666-B781-F0D043E365C2}" presName="childText" presStyleLbl="lnNode1" presStyleIdx="0" presStyleCnt="1" custFlipHor="1" custScaleX="843" custScaleY="62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9EB1B2-D880-4F62-8EE1-34459D81FB6B}" type="presOf" srcId="{465976A7-1967-4CBC-B248-B8D76FDF3E52}" destId="{68F6F1B3-9702-4612-9ED8-BF2632531495}" srcOrd="0" destOrd="0" presId="urn:microsoft.com/office/officeart/2008/layout/PictureAccentList"/>
    <dgm:cxn modelId="{CDF55F04-3CCD-4548-A5A3-5783828B88F1}" srcId="{25A7F3C1-7461-4A74-8526-77FC2AB5CCB7}" destId="{465976A7-1967-4CBC-B248-B8D76FDF3E52}" srcOrd="0" destOrd="0" parTransId="{D3524F79-43C2-4104-94A1-F0B43DE22388}" sibTransId="{EC816535-43DB-43BB-99A3-BA08B07608CE}"/>
    <dgm:cxn modelId="{9B805CEB-BFE7-4C18-9FF2-E5E4B1DE8259}" srcId="{465976A7-1967-4CBC-B248-B8D76FDF3E52}" destId="{1B91AB38-7074-4666-B781-F0D043E365C2}" srcOrd="0" destOrd="0" parTransId="{CA2ABC22-FED8-43BE-A70D-93AFBB87F1A4}" sibTransId="{53F58838-2BDA-4AF1-B515-E30E0DDEBB23}"/>
    <dgm:cxn modelId="{4C01069F-AAD4-4AD3-9652-27E4F119A8AD}" type="presOf" srcId="{25A7F3C1-7461-4A74-8526-77FC2AB5CCB7}" destId="{E8C7B49E-50E3-409F-952A-7E16BA25B19C}" srcOrd="0" destOrd="0" presId="urn:microsoft.com/office/officeart/2008/layout/PictureAccentList"/>
    <dgm:cxn modelId="{B02D5F6F-6729-4FF1-A062-2B9472D531F9}" type="presOf" srcId="{1B91AB38-7074-4666-B781-F0D043E365C2}" destId="{D621AEBB-7A0E-47A6-B367-AB102F66BDF5}" srcOrd="0" destOrd="0" presId="urn:microsoft.com/office/officeart/2008/layout/PictureAccentList"/>
    <dgm:cxn modelId="{B00F8FF8-EAF3-4B51-8E05-4162EFFE113E}" type="presParOf" srcId="{E8C7B49E-50E3-409F-952A-7E16BA25B19C}" destId="{A9751135-C32C-4A85-B91F-5DE8EEF0064D}" srcOrd="0" destOrd="0" presId="urn:microsoft.com/office/officeart/2008/layout/PictureAccentList"/>
    <dgm:cxn modelId="{EF2BB96F-9148-459F-93EA-47E6683CC076}" type="presParOf" srcId="{A9751135-C32C-4A85-B91F-5DE8EEF0064D}" destId="{EF710346-DEB2-4A0D-9825-1268605CF4FD}" srcOrd="0" destOrd="0" presId="urn:microsoft.com/office/officeart/2008/layout/PictureAccentList"/>
    <dgm:cxn modelId="{F14EEBA1-528A-4E2C-9C20-F43918F6CA06}" type="presParOf" srcId="{EF710346-DEB2-4A0D-9825-1268605CF4FD}" destId="{68F6F1B3-9702-4612-9ED8-BF2632531495}" srcOrd="0" destOrd="0" presId="urn:microsoft.com/office/officeart/2008/layout/PictureAccentList"/>
    <dgm:cxn modelId="{F5808BAC-3E53-4664-9CAE-CA390156CEA1}" type="presParOf" srcId="{A9751135-C32C-4A85-B91F-5DE8EEF0064D}" destId="{130EC627-59E7-4899-BAF3-0069B8675B81}" srcOrd="1" destOrd="0" presId="urn:microsoft.com/office/officeart/2008/layout/PictureAccentList"/>
    <dgm:cxn modelId="{E7DFC03C-0064-4948-8DAD-1F34E181B8F8}" type="presParOf" srcId="{130EC627-59E7-4899-BAF3-0069B8675B81}" destId="{798C670A-A0F9-4D70-97F6-68AF17168800}" srcOrd="0" destOrd="0" presId="urn:microsoft.com/office/officeart/2008/layout/PictureAccentList"/>
    <dgm:cxn modelId="{BDF0CD76-2952-4CD6-8D0B-EB1B76DCE0E9}" type="presParOf" srcId="{798C670A-A0F9-4D70-97F6-68AF17168800}" destId="{26355979-8354-4D47-9F9B-22F1D99BEA73}" srcOrd="0" destOrd="0" presId="urn:microsoft.com/office/officeart/2008/layout/PictureAccentList"/>
    <dgm:cxn modelId="{AEA5F61E-88DB-4275-9D2B-1E615F68194E}" type="presParOf" srcId="{798C670A-A0F9-4D70-97F6-68AF17168800}" destId="{D621AEBB-7A0E-47A6-B367-AB102F66BDF5}" srcOrd="1" destOrd="0" presId="urn:microsoft.com/office/officeart/2008/layout/PictureAccentList"/>
  </dgm:cxnLst>
  <dgm:bg>
    <a:gradFill flip="none" rotWithShape="1"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  <a:tileRect/>
    </a:gra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F6F1B3-9702-4612-9ED8-BF2632531495}">
      <dsp:nvSpPr>
        <dsp:cNvPr id="0" name=""/>
        <dsp:cNvSpPr/>
      </dsp:nvSpPr>
      <dsp:spPr>
        <a:xfrm>
          <a:off x="0" y="0"/>
          <a:ext cx="7089289" cy="1570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solidFill>
            <a:schemeClr val="tx1"/>
          </a:solidFill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/>
            <a:t>Я </a:t>
          </a:r>
          <a:r>
            <a:rPr lang="ru-RU" sz="4800" b="1" kern="1200" dirty="0" err="1" smtClean="0"/>
            <a:t>слухаю</a:t>
          </a:r>
          <a:r>
            <a:rPr lang="ru-RU" sz="4800" b="1" kern="1200" dirty="0" smtClean="0"/>
            <a:t> для того, </a:t>
          </a:r>
          <a:r>
            <a:rPr lang="ru-RU" sz="4800" b="1" kern="1200" dirty="0" err="1" smtClean="0"/>
            <a:t>щоб</a:t>
          </a:r>
          <a:r>
            <a:rPr lang="ru-RU" sz="4800" b="1" kern="1200" dirty="0" smtClean="0"/>
            <a:t>…</a:t>
          </a:r>
          <a:r>
            <a:rPr lang="ru-RU" sz="4800" kern="1200" dirty="0" smtClean="0"/>
            <a:t> </a:t>
          </a:r>
          <a:endParaRPr lang="ru-RU" sz="4800" kern="1200" dirty="0"/>
        </a:p>
      </dsp:txBody>
      <dsp:txXfrm>
        <a:off x="0" y="0"/>
        <a:ext cx="7089289" cy="1570615"/>
      </dsp:txXfrm>
    </dsp:sp>
    <dsp:sp modelId="{26355979-8354-4D47-9F9B-22F1D99BEA73}">
      <dsp:nvSpPr>
        <dsp:cNvPr id="0" name=""/>
        <dsp:cNvSpPr/>
      </dsp:nvSpPr>
      <dsp:spPr>
        <a:xfrm flipV="1">
          <a:off x="1711247" y="4030027"/>
          <a:ext cx="45720" cy="16230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solidFill>
            <a:schemeClr val="tx1"/>
          </a:solidFill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621AEBB-7A0E-47A6-B367-AB102F66BDF5}">
      <dsp:nvSpPr>
        <dsp:cNvPr id="0" name=""/>
        <dsp:cNvSpPr/>
      </dsp:nvSpPr>
      <dsp:spPr>
        <a:xfrm flipH="1">
          <a:off x="5317660" y="4019080"/>
          <a:ext cx="45727" cy="9762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l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l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flipH="1">
        <a:off x="5317660" y="4019080"/>
        <a:ext cx="45727" cy="97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3F84A-4ACA-4EE4-832A-51FDB94E4926}" type="datetimeFigureOut">
              <a:rPr lang="uk-UA" smtClean="0"/>
              <a:pPr/>
              <a:t>09.03.2021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DDCF6-1E17-45BA-8163-A61582A5552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F6187C6-5D22-4B39-9339-AC8C97998109}" type="slidenum">
              <a:rPr lang="ru-RU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C1CB1C3-1BC6-4B2B-B913-3EC8D2C57589}" type="slidenum">
              <a:rPr lang="ru-RU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158B69D-E46B-4934-B99F-C44BFC9EACF4}" type="slidenum">
              <a:rPr lang="ru-RU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BAA1EC-2D66-4DB0-9F95-5A5FF68E8B80}" type="datetimeFigureOut">
              <a:rPr lang="en-US" smtClean="0"/>
              <a:pPr/>
              <a:t>3/9/2021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4E2B5D-DF36-4F6F-B0B4-1E1E19143A0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 sz="48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just"/>
            <a:endParaRPr lang="en-US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328" y="482321"/>
            <a:ext cx="1054829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Формування</a:t>
            </a:r>
            <a:r>
              <a:rPr lang="ru-RU" sz="5400" b="1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endParaRPr lang="ru-RU" sz="5400" b="1" cap="none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  <a:p>
            <a:pPr algn="ctr"/>
            <a:r>
              <a:rPr lang="ru-RU" sz="54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мовленнєвої</a:t>
            </a:r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ru-RU" sz="5400" b="1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компетентності</a:t>
            </a:r>
            <a:r>
              <a:rPr lang="ru-RU" sz="5400" b="1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ru-RU" sz="5400" b="1" cap="none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молодших</a:t>
            </a:r>
            <a:r>
              <a:rPr lang="ru-RU" sz="5400" b="1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ru-RU" sz="54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школярів</a:t>
            </a:r>
            <a:endParaRPr lang="uk-UA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2" descr="https://sites.google.com/site/anytkaorlovska/_/rsrc/1362505924095/home/%D1%85%D0%BB%D0%BE%D0%BF%D1%87%D0%B8%D0%B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68" y="3306429"/>
            <a:ext cx="3575513" cy="3300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612556" y="3396342"/>
            <a:ext cx="51206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dirty="0" smtClean="0">
                <a:ln w="31550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man Old Style" pitchFamily="18" charset="0"/>
                <a:cs typeface="Courier New" pitchFamily="49" charset="0"/>
              </a:rPr>
              <a:t>учитель початкових класів </a:t>
            </a:r>
          </a:p>
          <a:p>
            <a:pPr algn="ctr"/>
            <a:r>
              <a:rPr lang="uk-UA" sz="2000" b="1" i="1" dirty="0" err="1" smtClean="0">
                <a:ln w="31550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man Old Style" pitchFamily="18" charset="0"/>
                <a:cs typeface="Courier New" pitchFamily="49" charset="0"/>
              </a:rPr>
              <a:t>КЗ</a:t>
            </a:r>
            <a:r>
              <a:rPr lang="uk-UA" sz="2000" b="1" i="1" dirty="0" smtClean="0">
                <a:ln w="31550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man Old Style" pitchFamily="18" charset="0"/>
                <a:cs typeface="Courier New" pitchFamily="49" charset="0"/>
              </a:rPr>
              <a:t> </a:t>
            </a:r>
            <a:r>
              <a:rPr lang="uk-UA" sz="2000" b="1" i="1" dirty="0" err="1" smtClean="0">
                <a:ln w="31550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man Old Style" pitchFamily="18" charset="0"/>
                <a:cs typeface="Courier New" pitchFamily="49" charset="0"/>
              </a:rPr>
              <a:t>“Олешківської</a:t>
            </a:r>
            <a:r>
              <a:rPr lang="uk-UA" sz="2000" b="1" i="1" dirty="0" smtClean="0">
                <a:ln w="31550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man Old Style" pitchFamily="18" charset="0"/>
                <a:cs typeface="Courier New" pitchFamily="49" charset="0"/>
              </a:rPr>
              <a:t> спеціалізованої школи І-ІІІ ступенів №2</a:t>
            </a:r>
          </a:p>
          <a:p>
            <a:pPr algn="ctr"/>
            <a:r>
              <a:rPr lang="uk-UA" sz="2000" b="1" i="1" dirty="0" smtClean="0">
                <a:ln w="31550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man Old Style" pitchFamily="18" charset="0"/>
                <a:cs typeface="Courier New" pitchFamily="49" charset="0"/>
              </a:rPr>
              <a:t>з поглибленим вивченням іноземних </a:t>
            </a:r>
            <a:r>
              <a:rPr lang="uk-UA" sz="2000" b="1" i="1" dirty="0" err="1" smtClean="0">
                <a:ln w="31550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man Old Style" pitchFamily="18" charset="0"/>
                <a:cs typeface="Courier New" pitchFamily="49" charset="0"/>
              </a:rPr>
              <a:t>мов”</a:t>
            </a:r>
            <a:endParaRPr lang="uk-UA" sz="2000" b="1" i="1" dirty="0" smtClean="0">
              <a:ln w="31550" cmpd="sng">
                <a:noFill/>
                <a:prstDash val="solid"/>
              </a:ln>
              <a:solidFill>
                <a:srgbClr val="00206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ookman Old Style" pitchFamily="18" charset="0"/>
              <a:cs typeface="Courier New" pitchFamily="49" charset="0"/>
            </a:endParaRPr>
          </a:p>
          <a:p>
            <a:pPr algn="ctr"/>
            <a:r>
              <a:rPr lang="uk-UA" sz="2000" b="1" i="1" dirty="0" err="1" smtClean="0">
                <a:ln w="31550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man Old Style" pitchFamily="18" charset="0"/>
                <a:cs typeface="Courier New" pitchFamily="49" charset="0"/>
              </a:rPr>
              <a:t>Снігірьова</a:t>
            </a:r>
            <a:r>
              <a:rPr lang="uk-UA" sz="2000" b="1" i="1" dirty="0" smtClean="0">
                <a:ln w="31550" cmpd="sng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man Old Style" pitchFamily="18" charset="0"/>
                <a:cs typeface="Courier New" pitchFamily="49" charset="0"/>
              </a:rPr>
              <a:t>  Г.І.</a:t>
            </a:r>
          </a:p>
        </p:txBody>
      </p:sp>
    </p:spTree>
    <p:extLst>
      <p:ext uri="{BB962C8B-B14F-4D97-AF65-F5344CB8AC3E}">
        <p14:creationId xmlns:p14="http://schemas.microsoft.com/office/powerpoint/2010/main" xmlns="" val="319868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4800" b="1" smtClean="0"/>
              <a:t>Об</a:t>
            </a:r>
            <a:r>
              <a:rPr lang="ru-RU" sz="4800" b="1" smtClean="0"/>
              <a:t>ґ</a:t>
            </a:r>
            <a:r>
              <a:rPr lang="uk-UA" sz="4800" b="1" smtClean="0"/>
              <a:t>рунтування проблеми</a:t>
            </a:r>
            <a:endParaRPr lang="ru-RU" sz="4800" b="1" smtClean="0"/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uk-UA" altLang="ru-RU" b="1" dirty="0" smtClean="0"/>
              <a:t>      Потрібно, щоб слово жило, трепетало в свідомості дитини, щоб воно стало для неї інструментом, за допомогою якого вона опановує знання.</a:t>
            </a:r>
          </a:p>
          <a:p>
            <a:pPr algn="just" eaLnBrk="1" hangingPunct="1">
              <a:buFontTx/>
              <a:buNone/>
            </a:pPr>
            <a:r>
              <a:rPr lang="uk-UA" altLang="ru-RU" b="1" dirty="0" smtClean="0"/>
              <a:t>					В.О. Сухомлинський</a:t>
            </a:r>
          </a:p>
          <a:p>
            <a:pPr eaLnBrk="1" hangingPunct="1">
              <a:buFontTx/>
              <a:buNone/>
            </a:pPr>
            <a:endParaRPr lang="uk-UA" altLang="ru-RU" b="1" dirty="0" smtClean="0"/>
          </a:p>
          <a:p>
            <a:pPr eaLnBrk="1" hangingPunct="1"/>
            <a:endParaRPr lang="ru-RU" altLang="ru-RU" dirty="0" smtClean="0"/>
          </a:p>
        </p:txBody>
      </p:sp>
      <p:pic>
        <p:nvPicPr>
          <p:cNvPr id="9220" name="Picture 6" descr="Картинка 231 из 2348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642" y="3773104"/>
            <a:ext cx="4367609" cy="265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3"/>
          <p:cNvSpPr>
            <a:spLocks noChangeArrowheads="1"/>
          </p:cNvSpPr>
          <p:nvPr/>
        </p:nvSpPr>
        <p:spPr bwMode="auto">
          <a:xfrm>
            <a:off x="2142068" y="1753772"/>
            <a:ext cx="86656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alt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2047"/>
          <p:cNvSpPr>
            <a:spLocks noChangeArrowheads="1"/>
          </p:cNvSpPr>
          <p:nvPr/>
        </p:nvSpPr>
        <p:spPr bwMode="auto">
          <a:xfrm>
            <a:off x="2106085" y="2762451"/>
            <a:ext cx="92900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lvl="0" algn="just"/>
            <a:r>
              <a:rPr lang="uk-UA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alt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uk-UA" altLang="ru-RU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i="1" dirty="0" err="1" smtClean="0">
                <a:latin typeface="+mn-lt"/>
                <a:ea typeface="Times New Roman" pitchFamily="18" charset="0"/>
              </a:rPr>
              <a:t>науковість</a:t>
            </a:r>
            <a:r>
              <a:rPr lang="uk-UA" i="1" dirty="0" smtClean="0">
                <a:latin typeface="+mn-lt"/>
                <a:ea typeface="Times New Roman" pitchFamily="18" charset="0"/>
              </a:rPr>
              <a:t> (точне вживання термінів, точність формулювань, визначень та речень, логічна обґрунтованість міркувань);</a:t>
            </a:r>
            <a:endParaRPr lang="uk-UA" sz="1000" i="1" dirty="0" smtClean="0">
              <a:latin typeface="+mn-lt"/>
            </a:endParaRPr>
          </a:p>
        </p:txBody>
      </p:sp>
      <p:sp>
        <p:nvSpPr>
          <p:cNvPr id="46" name="Прямоугольник 2050"/>
          <p:cNvSpPr>
            <a:spLocks noChangeArrowheads="1"/>
          </p:cNvSpPr>
          <p:nvPr/>
        </p:nvSpPr>
        <p:spPr bwMode="auto">
          <a:xfrm>
            <a:off x="2050182" y="4568382"/>
            <a:ext cx="910158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uk-UA" altLang="ru-RU" dirty="0"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uk-UA" altLang="ru-RU" dirty="0" smtClean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lvl="0"/>
            <a:r>
              <a:rPr lang="uk-UA" altLang="ru-RU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uk-UA" i="1" dirty="0" smtClean="0">
                <a:latin typeface="+mn-lt"/>
                <a:ea typeface="Times New Roman" pitchFamily="18" charset="0"/>
              </a:rPr>
              <a:t>літературність (наближення до літературного стилю, жвавість і, якщо можливо, образність викладу).</a:t>
            </a:r>
            <a:endParaRPr lang="uk-UA" sz="2400" i="1" dirty="0" smtClean="0">
              <a:latin typeface="+mn-lt"/>
            </a:endParaRPr>
          </a:p>
          <a:p>
            <a:endParaRPr lang="ru-RU" altLang="ru-RU" b="1" i="1" dirty="0"/>
          </a:p>
        </p:txBody>
      </p:sp>
      <p:sp>
        <p:nvSpPr>
          <p:cNvPr id="48" name="Стрелка вправо 47"/>
          <p:cNvSpPr/>
          <p:nvPr/>
        </p:nvSpPr>
        <p:spPr>
          <a:xfrm>
            <a:off x="440601" y="2155907"/>
            <a:ext cx="1476957" cy="484632"/>
          </a:xfrm>
          <a:prstGeom prst="rightArrow">
            <a:avLst/>
          </a:prstGeom>
          <a:solidFill>
            <a:srgbClr val="FF0000"/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49"/>
          <p:cNvSpPr/>
          <p:nvPr/>
        </p:nvSpPr>
        <p:spPr>
          <a:xfrm>
            <a:off x="517601" y="3060872"/>
            <a:ext cx="1382803" cy="484632"/>
          </a:xfrm>
          <a:prstGeom prst="rightArrow">
            <a:avLst/>
          </a:prstGeom>
          <a:solidFill>
            <a:srgbClr val="FFC000"/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право 50"/>
          <p:cNvSpPr/>
          <p:nvPr/>
        </p:nvSpPr>
        <p:spPr>
          <a:xfrm>
            <a:off x="465707" y="4024782"/>
            <a:ext cx="1401444" cy="484632"/>
          </a:xfrm>
          <a:prstGeom prst="rightArrow">
            <a:avLst/>
          </a:prstGeom>
          <a:solidFill>
            <a:srgbClr val="FFFF00"/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 вправо 51"/>
          <p:cNvSpPr/>
          <p:nvPr/>
        </p:nvSpPr>
        <p:spPr>
          <a:xfrm>
            <a:off x="457578" y="5014490"/>
            <a:ext cx="1351540" cy="484632"/>
          </a:xfrm>
          <a:prstGeom prst="rightArrow">
            <a:avLst/>
          </a:prstGeom>
          <a:solidFill>
            <a:srgbClr val="00B050"/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133656" y="1883668"/>
            <a:ext cx="9367159" cy="827122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133656" y="2828219"/>
            <a:ext cx="9367159" cy="828000"/>
          </a:xfrm>
          <a:prstGeom prst="roundRect">
            <a:avLst/>
          </a:prstGeom>
          <a:noFill/>
          <a:ln w="57150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129881" y="3864465"/>
            <a:ext cx="9381753" cy="828000"/>
          </a:xfrm>
          <a:prstGeom prst="roundRect">
            <a:avLst/>
          </a:prstGeom>
          <a:noFill/>
          <a:ln w="5715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uk-UA" i="1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дотримання правил етимології та синтаксису (правильне вживання відмінків, вживання сполучників, скорочень речень);</a:t>
            </a:r>
            <a:endParaRPr lang="uk-UA" sz="1000" i="1" dirty="0" smtClean="0">
              <a:solidFill>
                <a:schemeClr val="tx1"/>
              </a:solidFill>
              <a:cs typeface="Arial" pitchFamily="34" charset="0"/>
            </a:endParaRPr>
          </a:p>
          <a:p>
            <a:pPr lvl="0"/>
            <a:endParaRPr lang="ru-RU" altLang="ru-RU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101005" y="4883411"/>
            <a:ext cx="9381753" cy="828000"/>
          </a:xfrm>
          <a:prstGeom prst="roundRect">
            <a:avLst/>
          </a:prstGeom>
          <a:noFill/>
          <a:ln w="57150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flipH="1">
            <a:off x="219232" y="-6568"/>
            <a:ext cx="18473" cy="6858000"/>
          </a:xfrm>
          <a:prstGeom prst="line">
            <a:avLst/>
          </a:prstGeom>
          <a:ln w="76200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>
            <a:off x="12045328" y="1"/>
            <a:ext cx="4437" cy="6735651"/>
          </a:xfrm>
          <a:prstGeom prst="line">
            <a:avLst/>
          </a:prstGeom>
          <a:ln w="76200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 descr="Результат пошуку зображень за запитом сова рисунок пнг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6318" y="1"/>
            <a:ext cx="2295484" cy="20281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2618073" y="0"/>
            <a:ext cx="92306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sz="2400" b="1" i="1" dirty="0" smtClean="0">
                <a:solidFill>
                  <a:srgbClr val="0070C0"/>
                </a:solidFill>
                <a:ea typeface="Times New Roman" pitchFamily="18" charset="0"/>
                <a:cs typeface="Arial" pitchFamily="34" charset="0"/>
              </a:rPr>
              <a:t>Для розвитку мовлення учнів я намагаюся грамотно будувати свою розмову з учнями, оскільки мова вчителя повинна бути саме такою, яка сприймалася б учнями як деякий зразок. Якостями, що визначають таке мовлення за </a:t>
            </a:r>
            <a:r>
              <a:rPr lang="uk-UA" sz="2400" b="1" i="1" dirty="0" err="1" smtClean="0">
                <a:solidFill>
                  <a:srgbClr val="0070C0"/>
                </a:solidFill>
                <a:ea typeface="Times New Roman" pitchFamily="18" charset="0"/>
                <a:cs typeface="Arial" pitchFamily="34" charset="0"/>
              </a:rPr>
              <a:t>профстандартом</a:t>
            </a:r>
            <a:r>
              <a:rPr lang="uk-UA" sz="2400" b="1" i="1" dirty="0" smtClean="0">
                <a:solidFill>
                  <a:srgbClr val="0070C0"/>
                </a:solidFill>
                <a:ea typeface="Times New Roman" pitchFamily="18" charset="0"/>
                <a:cs typeface="Arial" pitchFamily="34" charset="0"/>
              </a:rPr>
              <a:t> служать:</a:t>
            </a:r>
            <a:endParaRPr lang="uk-UA" sz="2400" b="1" i="1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84935" y="1722922"/>
            <a:ext cx="58873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i="1" dirty="0" smtClean="0">
              <a:ea typeface="Times New Roman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i="1" dirty="0" smtClean="0">
                <a:ea typeface="Times New Roman" pitchFamily="18" charset="0"/>
                <a:cs typeface="Arial" pitchFamily="34" charset="0"/>
              </a:rPr>
              <a:t> ясність думок, які висловлюються;</a:t>
            </a:r>
            <a:endParaRPr lang="uk-UA" sz="1000" i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518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62743" y="754743"/>
            <a:ext cx="4630057" cy="21916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Майстерно використовувати  мовні засоби для пояснення учням матеріалу, постановки проблемних питань, відповідей на питання</a:t>
            </a:r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61143" y="3483428"/>
            <a:ext cx="4630057" cy="21916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Застосовувати  мову та мовні засоби як інструмент мотивації та натхнення учнів до пізнання </a:t>
            </a:r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28971" y="3592285"/>
            <a:ext cx="4630057" cy="21916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Застосовувати   прийоми збагачення усного й писемного мовлення учнів, відповідно до конкретної теми чи певного мовного рівня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13714" y="333605"/>
            <a:ext cx="545737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 smtClean="0"/>
              <a:t>Компетентності педагогічних    працівників за </a:t>
            </a:r>
            <a:r>
              <a:rPr lang="uk-UA" sz="2800" dirty="0" smtClean="0"/>
              <a:t>професійним стандартом «Вчитель початкових класів закладу загальної середньої освіти»,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 descr="i?id=162508149-32-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8734" y="4373052"/>
            <a:ext cx="3429268" cy="248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b="1" dirty="0" err="1" smtClean="0"/>
              <a:t>Новаційна</a:t>
            </a:r>
            <a:r>
              <a:rPr lang="uk-UA" b="1" dirty="0" smtClean="0"/>
              <a:t> значущість пропонованого досвіду</a:t>
            </a:r>
            <a:endParaRPr lang="ru-RU" b="1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69507" y="1981200"/>
            <a:ext cx="11944951" cy="4876800"/>
          </a:xfrm>
        </p:spPr>
        <p:txBody>
          <a:bodyPr/>
          <a:lstStyle/>
          <a:p>
            <a:pPr lvl="2" algn="just" eaLnBrk="1" hangingPunct="1">
              <a:lnSpc>
                <a:spcPct val="90000"/>
              </a:lnSpc>
              <a:buFontTx/>
              <a:buNone/>
            </a:pPr>
            <a:r>
              <a:rPr lang="uk-UA" altLang="ru-RU" sz="3200" b="1" dirty="0" smtClean="0"/>
              <a:t>        Формування мовленнєвої           </a:t>
            </a:r>
          </a:p>
          <a:p>
            <a:pPr lvl="2" algn="just" eaLnBrk="1" hangingPunct="1">
              <a:lnSpc>
                <a:spcPct val="90000"/>
              </a:lnSpc>
              <a:buFontTx/>
              <a:buNone/>
            </a:pPr>
            <a:r>
              <a:rPr lang="uk-UA" altLang="ru-RU" sz="3200" b="1" dirty="0" smtClean="0"/>
              <a:t>  компетентності школярів полягає у здатності слухати, сприймати і відтворювати інформацію, читати і розуміти текст, вести діалог, брати участь у дискусіях, переконувати і відстоювати свою точку зору,  висловлювати власні думки, міркування.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uk-UA" altLang="ru-RU" b="1" dirty="0" smtClean="0"/>
          </a:p>
          <a:p>
            <a:pPr eaLnBrk="1" hangingPunct="1">
              <a:lnSpc>
                <a:spcPct val="90000"/>
              </a:lnSpc>
            </a:pPr>
            <a:endParaRPr lang="ru-RU" alt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704" y="4090865"/>
            <a:ext cx="4544717" cy="2560191"/>
          </a:xfrm>
          <a:prstGeom prst="rect">
            <a:avLst/>
          </a:prstGeom>
        </p:spPr>
      </p:pic>
      <p:sp>
        <p:nvSpPr>
          <p:cNvPr id="1126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74084" y="12700"/>
            <a:ext cx="11952816" cy="6369050"/>
          </a:xfrm>
        </p:spPr>
        <p:txBody>
          <a:bodyPr/>
          <a:lstStyle/>
          <a:p>
            <a:pPr eaLnBrk="1" hangingPunct="1">
              <a:defRPr/>
            </a:pPr>
            <a:r>
              <a:rPr lang="uk-UA" sz="3000" b="1" dirty="0" smtClean="0">
                <a:solidFill>
                  <a:srgbClr val="7030A0"/>
                </a:solidFill>
              </a:rPr>
              <a:t>    </a:t>
            </a:r>
          </a:p>
          <a:p>
            <a:pPr eaLnBrk="1" hangingPunct="1">
              <a:defRPr/>
            </a:pPr>
            <a:endParaRPr lang="uk-UA" sz="3000" b="1" dirty="0" smtClean="0">
              <a:solidFill>
                <a:srgbClr val="7030A0"/>
              </a:solidFill>
            </a:endParaRPr>
          </a:p>
          <a:p>
            <a:pPr eaLnBrk="1" hangingPunct="1">
              <a:defRPr/>
            </a:pPr>
            <a:r>
              <a:rPr lang="uk-UA" sz="3000" b="1" dirty="0" smtClean="0">
                <a:solidFill>
                  <a:srgbClr val="7030A0"/>
                </a:solidFill>
              </a:rPr>
              <a:t> Мовленнєва компетенція </a:t>
            </a:r>
            <a:r>
              <a:rPr lang="uk-UA" sz="3000" b="1" dirty="0" smtClean="0"/>
              <a:t>– це вміння адекватно й доречно практично користуватися мовою в конкретних ситуаціях (висловлювати свої думки, бажання, наміри, прохання), </a:t>
            </a:r>
            <a:br>
              <a:rPr lang="uk-UA" sz="3000" b="1" dirty="0" smtClean="0"/>
            </a:br>
            <a:r>
              <a:rPr lang="uk-UA" sz="3000" b="1" dirty="0" smtClean="0"/>
              <a:t>використовувати для цього як мовні, так і позамовні (міміку, жести, рухи) та інтонаційні засоби виразності мовлення.</a:t>
            </a:r>
          </a:p>
          <a:p>
            <a:pPr eaLnBrk="1" hangingPunct="1">
              <a:defRPr/>
            </a:pPr>
            <a:r>
              <a:rPr lang="uk-UA" sz="3000" b="1" dirty="0" smtClean="0">
                <a:solidFill>
                  <a:srgbClr val="FFC000"/>
                </a:solidFill>
              </a:rPr>
              <a:t>    </a:t>
            </a:r>
            <a:r>
              <a:rPr lang="uk-UA" sz="3000" b="1" dirty="0" smtClean="0">
                <a:solidFill>
                  <a:srgbClr val="7030A0"/>
                </a:solidFill>
              </a:rPr>
              <a:t>Мовленнєва </a:t>
            </a:r>
            <a:r>
              <a:rPr lang="uk-UA" sz="3000" b="1" dirty="0">
                <a:solidFill>
                  <a:srgbClr val="7030A0"/>
                </a:solidFill>
              </a:rPr>
              <a:t>компетентність </a:t>
            </a:r>
            <a:r>
              <a:rPr lang="uk-UA" sz="3000" b="1" dirty="0"/>
              <a:t>– забезпечує розуміння чужих і створення власних висловлювань у повній відповідності до мети й обставин </a:t>
            </a:r>
            <a:r>
              <a:rPr lang="uk-UA" sz="3000" b="1" dirty="0" smtClean="0"/>
              <a:t> спілкування</a:t>
            </a:r>
            <a:r>
              <a:rPr lang="uk-UA" sz="3000" b="1" dirty="0"/>
              <a:t>, вміння і </a:t>
            </a:r>
            <a:endParaRPr lang="uk-UA" sz="3000" b="1" dirty="0" smtClean="0"/>
          </a:p>
          <a:p>
            <a:pPr marL="0" indent="0" eaLnBrk="1" hangingPunct="1">
              <a:buFontTx/>
              <a:buNone/>
              <a:defRPr/>
            </a:pPr>
            <a:r>
              <a:rPr lang="uk-UA" sz="3000" b="1" dirty="0"/>
              <a:t> </a:t>
            </a:r>
            <a:r>
              <a:rPr lang="uk-UA" sz="3000" b="1" dirty="0" smtClean="0"/>
              <a:t>   навички  успішної </a:t>
            </a:r>
            <a:r>
              <a:rPr lang="uk-UA" sz="3000" b="1" dirty="0"/>
              <a:t>комунікації.</a:t>
            </a:r>
            <a:br>
              <a:rPr lang="uk-UA" sz="3000" b="1" dirty="0"/>
            </a:br>
            <a:endParaRPr lang="ru-RU" sz="3000" b="1" dirty="0"/>
          </a:p>
          <a:p>
            <a:pPr eaLnBrk="1" hangingPunct="1">
              <a:defRPr/>
            </a:pP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4004"/>
            <a:ext cx="10972800" cy="1087655"/>
          </a:xfrm>
        </p:spPr>
        <p:txBody>
          <a:bodyPr>
            <a:noAutofit/>
          </a:bodyPr>
          <a:lstStyle/>
          <a:p>
            <a:r>
              <a:rPr lang="uk-UA" sz="3600" i="1" dirty="0" smtClean="0"/>
              <a:t>Мовленнєва змістова лінія – є основною у Державному стандарті початкової ланки</a:t>
            </a:r>
            <a:endParaRPr lang="uk-UA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299411"/>
            <a:ext cx="10972800" cy="5025189"/>
          </a:xfrm>
          <a:solidFill>
            <a:schemeClr val="bg1"/>
          </a:solidFill>
        </p:spPr>
        <p:txBody>
          <a:bodyPr/>
          <a:lstStyle/>
          <a:p>
            <a:r>
              <a:rPr lang="uk-UA" b="1" dirty="0" smtClean="0">
                <a:solidFill>
                  <a:srgbClr val="7030A0"/>
                </a:solidFill>
              </a:rPr>
              <a:t>Комунікативна компетентність </a:t>
            </a:r>
            <a:r>
              <a:rPr lang="uk-UA" dirty="0" smtClean="0"/>
              <a:t>– необхідна умова життєтворчості кожного учня. Тому </a:t>
            </a:r>
            <a:r>
              <a:rPr lang="uk-UA" b="1" i="1" dirty="0" smtClean="0"/>
              <a:t>провідною ідеєю діяльності </a:t>
            </a:r>
            <a:r>
              <a:rPr lang="uk-UA" dirty="0" smtClean="0"/>
              <a:t>є створення оптимальних умов для формування мовленнєвої компетентності на будь-якому уроці:</a:t>
            </a:r>
          </a:p>
          <a:p>
            <a:r>
              <a:rPr lang="uk-UA" dirty="0" smtClean="0"/>
              <a:t>Забезпечення сприятливих умов для невимушеного спілкування</a:t>
            </a:r>
          </a:p>
          <a:p>
            <a:r>
              <a:rPr lang="uk-UA" dirty="0" smtClean="0"/>
              <a:t>Застосування діалогічних і дискусійних форм навчання</a:t>
            </a:r>
          </a:p>
          <a:p>
            <a:r>
              <a:rPr lang="uk-UA" dirty="0" smtClean="0"/>
              <a:t>Постійне надання можливостей для самостійної творчої діяльності здобувачів освіти</a:t>
            </a:r>
          </a:p>
          <a:p>
            <a:r>
              <a:rPr lang="uk-UA" dirty="0" smtClean="0"/>
              <a:t>Використання ігрових, інтерактивних вправ для мовного розвитку</a:t>
            </a: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567" y="2864286"/>
            <a:ext cx="5990572" cy="3993714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10800000" flipV="1">
            <a:off x="838200" y="526958"/>
            <a:ext cx="10231420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Складники</a:t>
            </a:r>
            <a:r>
              <a:rPr lang="ru-RU" sz="4000" b="1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мовленнєвої</a:t>
            </a:r>
            <a:r>
              <a:rPr lang="ru-RU" sz="4000" b="1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компетентності</a:t>
            </a:r>
            <a:r>
              <a:rPr lang="ru-RU" sz="4000" b="1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lang="ru-RU" sz="4000" b="1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b="1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38200" y="1825625"/>
            <a:ext cx="10500360" cy="3682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4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аудіативні</a:t>
            </a:r>
            <a:r>
              <a:rPr lang="ru-RU" sz="4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умінння</a:t>
            </a:r>
            <a:r>
              <a:rPr lang="ru-RU" sz="4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4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діалогічне</a:t>
            </a:r>
            <a:r>
              <a:rPr lang="ru-RU" sz="4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і</a:t>
            </a:r>
            <a:r>
              <a:rPr lang="uk-UA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ea typeface="Calibri" panose="020F0502020204030204" pitchFamily="34" charset="0"/>
              </a:rPr>
              <a:t>монологічне</a:t>
            </a:r>
            <a:r>
              <a:rPr lang="ru-RU" sz="4400" dirty="0" smtClean="0">
                <a:ea typeface="Calibri" panose="020F0502020204030204" pitchFamily="34" charset="0"/>
              </a:rPr>
              <a:t> </a:t>
            </a:r>
            <a:r>
              <a:rPr lang="ru-RU" sz="4400" dirty="0" err="1" smtClean="0">
                <a:ea typeface="Calibri" panose="020F0502020204030204" pitchFamily="34" charset="0"/>
              </a:rPr>
              <a:t>усне</a:t>
            </a:r>
            <a:r>
              <a:rPr lang="ru-RU" sz="4400" dirty="0" smtClean="0">
                <a:ea typeface="Calibri" panose="020F0502020204030204" pitchFamily="34" charset="0"/>
              </a:rPr>
              <a:t> </a:t>
            </a:r>
            <a:r>
              <a:rPr lang="ru-RU" sz="4400" dirty="0" err="1" smtClean="0">
                <a:ea typeface="Calibri" panose="020F0502020204030204" pitchFamily="34" charset="0"/>
              </a:rPr>
              <a:t>мовлення</a:t>
            </a:r>
            <a:endParaRPr lang="ru-RU" sz="4400" dirty="0" smtClean="0"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400" dirty="0" err="1" smtClean="0">
                <a:ea typeface="Calibri" panose="020F0502020204030204" pitchFamily="34" charset="0"/>
              </a:rPr>
              <a:t>навичка</a:t>
            </a:r>
            <a:r>
              <a:rPr lang="ru-RU" sz="4400" dirty="0" smtClean="0">
                <a:ea typeface="Calibri" panose="020F0502020204030204" pitchFamily="34" charset="0"/>
              </a:rPr>
              <a:t> </a:t>
            </a:r>
            <a:r>
              <a:rPr lang="ru-RU" sz="4400" dirty="0" err="1" smtClean="0">
                <a:ea typeface="Calibri" panose="020F0502020204030204" pitchFamily="34" charset="0"/>
              </a:rPr>
              <a:t>читання</a:t>
            </a:r>
            <a:r>
              <a:rPr lang="ru-RU" sz="4400" dirty="0" smtClean="0">
                <a:ea typeface="Calibri" panose="020F050202020403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400" dirty="0" err="1" smtClean="0">
                <a:ea typeface="Calibri" panose="020F0502020204030204" pitchFamily="34" charset="0"/>
              </a:rPr>
              <a:t>писемне</a:t>
            </a:r>
            <a:r>
              <a:rPr lang="ru-RU" sz="4400" dirty="0" smtClean="0">
                <a:ea typeface="Calibri" panose="020F0502020204030204" pitchFamily="34" charset="0"/>
              </a:rPr>
              <a:t> </a:t>
            </a:r>
            <a:r>
              <a:rPr lang="ru-RU" sz="4400" dirty="0" err="1">
                <a:ea typeface="Calibri" panose="020F0502020204030204" pitchFamily="34" charset="0"/>
              </a:rPr>
              <a:t>мовлення</a:t>
            </a:r>
            <a:endParaRPr lang="en-US" sz="4400" dirty="0"/>
          </a:p>
        </p:txBody>
      </p:sp>
    </p:spTree>
    <p:extLst>
      <p:ext uri="{BB962C8B-B14F-4D97-AF65-F5344CB8AC3E}">
        <p14:creationId xmlns="" xmlns:p14="http://schemas.microsoft.com/office/powerpoint/2010/main" val="62800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15" name="AutoShape 11"/>
          <p:cNvSpPr>
            <a:spLocks noChangeArrowheads="1"/>
          </p:cNvSpPr>
          <p:nvPr/>
        </p:nvSpPr>
        <p:spPr bwMode="auto">
          <a:xfrm>
            <a:off x="4271434" y="2133601"/>
            <a:ext cx="3649133" cy="1368425"/>
          </a:xfrm>
          <a:prstGeom prst="flowChartConnector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uk-UA" sz="2000" b="1" dirty="0">
                <a:solidFill>
                  <a:schemeClr val="bg1"/>
                </a:solidFill>
              </a:rPr>
              <a:t>Інноваційний </a:t>
            </a:r>
          </a:p>
          <a:p>
            <a:pPr algn="ctr" eaLnBrk="1" hangingPunct="1">
              <a:defRPr/>
            </a:pPr>
            <a:r>
              <a:rPr lang="uk-UA" sz="2000" b="1" dirty="0">
                <a:solidFill>
                  <a:schemeClr val="bg1"/>
                </a:solidFill>
              </a:rPr>
              <a:t>аспект </a:t>
            </a:r>
          </a:p>
          <a:p>
            <a:pPr algn="ctr" eaLnBrk="1" hangingPunct="1">
              <a:defRPr/>
            </a:pPr>
            <a:r>
              <a:rPr lang="uk-UA" sz="2000" b="1" dirty="0">
                <a:solidFill>
                  <a:schemeClr val="bg1"/>
                </a:solidFill>
              </a:rPr>
              <a:t>реалізую </a:t>
            </a:r>
          </a:p>
          <a:p>
            <a:pPr algn="ctr" eaLnBrk="1" hangingPunct="1">
              <a:defRPr/>
            </a:pPr>
            <a:r>
              <a:rPr lang="uk-UA" sz="2000" b="1" dirty="0">
                <a:solidFill>
                  <a:schemeClr val="bg1"/>
                </a:solidFill>
              </a:rPr>
              <a:t>через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54316" name="AutoShape 12"/>
          <p:cNvSpPr>
            <a:spLocks noChangeArrowheads="1"/>
          </p:cNvSpPr>
          <p:nvPr/>
        </p:nvSpPr>
        <p:spPr bwMode="auto">
          <a:xfrm>
            <a:off x="2159001" y="692150"/>
            <a:ext cx="2495551" cy="865188"/>
          </a:xfrm>
          <a:prstGeom prst="flowChartConnector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Групова робота,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 парна</a:t>
            </a:r>
            <a:endParaRPr lang="ru-RU" sz="1600" b="1" i="1" dirty="0">
              <a:solidFill>
                <a:srgbClr val="003300"/>
              </a:solidFill>
            </a:endParaRPr>
          </a:p>
        </p:txBody>
      </p:sp>
      <p:sp>
        <p:nvSpPr>
          <p:cNvPr id="354317" name="AutoShape 13"/>
          <p:cNvSpPr>
            <a:spLocks noChangeArrowheads="1"/>
          </p:cNvSpPr>
          <p:nvPr/>
        </p:nvSpPr>
        <p:spPr bwMode="auto">
          <a:xfrm>
            <a:off x="1583267" y="3068639"/>
            <a:ext cx="2497667" cy="1022098"/>
          </a:xfrm>
          <a:prstGeom prst="flowChartConnector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Роботу учнів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з довідковою 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літературою </a:t>
            </a:r>
            <a:endParaRPr lang="ru-RU" sz="1600" b="1" i="1" dirty="0">
              <a:solidFill>
                <a:srgbClr val="003300"/>
              </a:solidFill>
            </a:endParaRPr>
          </a:p>
        </p:txBody>
      </p:sp>
      <p:sp>
        <p:nvSpPr>
          <p:cNvPr id="354318" name="AutoShape 14"/>
          <p:cNvSpPr>
            <a:spLocks noChangeArrowheads="1"/>
          </p:cNvSpPr>
          <p:nvPr/>
        </p:nvSpPr>
        <p:spPr bwMode="auto">
          <a:xfrm>
            <a:off x="5615518" y="260350"/>
            <a:ext cx="2688167" cy="935038"/>
          </a:xfrm>
          <a:prstGeom prst="flowChartConnector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Створення 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мовленевих 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ситуацій</a:t>
            </a:r>
            <a:endParaRPr lang="ru-RU" sz="1600" b="1" i="1" dirty="0">
              <a:solidFill>
                <a:srgbClr val="003300"/>
              </a:solidFill>
            </a:endParaRPr>
          </a:p>
        </p:txBody>
      </p:sp>
      <p:sp>
        <p:nvSpPr>
          <p:cNvPr id="354319" name="AutoShape 15"/>
          <p:cNvSpPr>
            <a:spLocks noChangeArrowheads="1"/>
          </p:cNvSpPr>
          <p:nvPr/>
        </p:nvSpPr>
        <p:spPr bwMode="auto">
          <a:xfrm>
            <a:off x="5429245" y="4286256"/>
            <a:ext cx="2690283" cy="863600"/>
          </a:xfrm>
          <a:prstGeom prst="flowChartConnector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Метод 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Евристичної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 бесіди</a:t>
            </a:r>
            <a:endParaRPr lang="ru-RU" sz="1600" b="1" i="1" dirty="0">
              <a:solidFill>
                <a:srgbClr val="003300"/>
              </a:solidFill>
            </a:endParaRPr>
          </a:p>
        </p:txBody>
      </p:sp>
      <p:sp>
        <p:nvSpPr>
          <p:cNvPr id="354320" name="AutoShape 16"/>
          <p:cNvSpPr>
            <a:spLocks noChangeArrowheads="1"/>
          </p:cNvSpPr>
          <p:nvPr/>
        </p:nvSpPr>
        <p:spPr bwMode="auto">
          <a:xfrm>
            <a:off x="8208433" y="3716338"/>
            <a:ext cx="2497667" cy="863600"/>
          </a:xfrm>
          <a:prstGeom prst="flowChartConnector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Виконання 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творчих 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завдань</a:t>
            </a:r>
            <a:endParaRPr lang="ru-RU" sz="1600" b="1" i="1" dirty="0">
              <a:solidFill>
                <a:srgbClr val="003300"/>
              </a:solidFill>
            </a:endParaRPr>
          </a:p>
        </p:txBody>
      </p:sp>
      <p:sp>
        <p:nvSpPr>
          <p:cNvPr id="354321" name="AutoShape 17"/>
          <p:cNvSpPr>
            <a:spLocks noChangeArrowheads="1"/>
          </p:cNvSpPr>
          <p:nvPr/>
        </p:nvSpPr>
        <p:spPr bwMode="auto">
          <a:xfrm>
            <a:off x="9503834" y="2420939"/>
            <a:ext cx="2688167" cy="865187"/>
          </a:xfrm>
          <a:prstGeom prst="flowChartConnector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Застосування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Інтерактивних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технологій</a:t>
            </a:r>
            <a:endParaRPr lang="ru-RU" sz="1600" b="1" i="1" dirty="0">
              <a:solidFill>
                <a:srgbClr val="003300"/>
              </a:solidFill>
            </a:endParaRPr>
          </a:p>
        </p:txBody>
      </p:sp>
      <p:sp>
        <p:nvSpPr>
          <p:cNvPr id="354322" name="AutoShape 18"/>
          <p:cNvSpPr>
            <a:spLocks noChangeArrowheads="1"/>
          </p:cNvSpPr>
          <p:nvPr/>
        </p:nvSpPr>
        <p:spPr bwMode="auto">
          <a:xfrm>
            <a:off x="8688917" y="1125538"/>
            <a:ext cx="2497667" cy="863600"/>
          </a:xfrm>
          <a:prstGeom prst="flowChartConnector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Розв'язування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 проблемних 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ситуацій</a:t>
            </a:r>
            <a:endParaRPr lang="ru-RU" sz="1600" b="1" i="1" dirty="0">
              <a:solidFill>
                <a:srgbClr val="003300"/>
              </a:solidFill>
            </a:endParaRPr>
          </a:p>
        </p:txBody>
      </p:sp>
      <p:sp>
        <p:nvSpPr>
          <p:cNvPr id="354324" name="AutoShape 20"/>
          <p:cNvSpPr>
            <a:spLocks noChangeArrowheads="1"/>
          </p:cNvSpPr>
          <p:nvPr/>
        </p:nvSpPr>
        <p:spPr bwMode="auto">
          <a:xfrm>
            <a:off x="334434" y="1655546"/>
            <a:ext cx="2495551" cy="981294"/>
          </a:xfrm>
          <a:prstGeom prst="flowChartConnector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Залучення учнів </a:t>
            </a:r>
          </a:p>
          <a:p>
            <a:pPr algn="ctr" eaLnBrk="1" hangingPunct="1">
              <a:defRPr/>
            </a:pPr>
            <a:r>
              <a:rPr lang="uk-UA" sz="1600" b="1" i="1" dirty="0">
                <a:solidFill>
                  <a:srgbClr val="003300"/>
                </a:solidFill>
              </a:rPr>
              <a:t>до самооцінки </a:t>
            </a:r>
            <a:endParaRPr lang="ru-RU" sz="1600" b="1" i="1" dirty="0">
              <a:solidFill>
                <a:srgbClr val="003300"/>
              </a:solidFill>
            </a:endParaRPr>
          </a:p>
          <a:p>
            <a:pPr algn="ctr" eaLnBrk="1" hangingPunct="1">
              <a:defRPr/>
            </a:pPr>
            <a:endParaRPr lang="ru-RU" sz="1600" b="1" i="1" dirty="0">
              <a:solidFill>
                <a:srgbClr val="003300"/>
              </a:solidFill>
            </a:endParaRPr>
          </a:p>
        </p:txBody>
      </p:sp>
      <p:sp>
        <p:nvSpPr>
          <p:cNvPr id="15389" name="Line 21"/>
          <p:cNvSpPr>
            <a:spLocks noChangeShapeType="1"/>
          </p:cNvSpPr>
          <p:nvPr/>
        </p:nvSpPr>
        <p:spPr bwMode="auto">
          <a:xfrm flipV="1">
            <a:off x="6288617" y="1341438"/>
            <a:ext cx="28786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5390" name="Line 23"/>
          <p:cNvSpPr>
            <a:spLocks noChangeShapeType="1"/>
          </p:cNvSpPr>
          <p:nvPr/>
        </p:nvSpPr>
        <p:spPr bwMode="auto">
          <a:xfrm flipV="1">
            <a:off x="7632700" y="1844675"/>
            <a:ext cx="958851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5391" name="Line 25"/>
          <p:cNvSpPr>
            <a:spLocks noChangeShapeType="1"/>
          </p:cNvSpPr>
          <p:nvPr/>
        </p:nvSpPr>
        <p:spPr bwMode="auto">
          <a:xfrm>
            <a:off x="8113185" y="2781300"/>
            <a:ext cx="124671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5392" name="Line 27"/>
          <p:cNvSpPr>
            <a:spLocks noChangeShapeType="1"/>
          </p:cNvSpPr>
          <p:nvPr/>
        </p:nvSpPr>
        <p:spPr bwMode="auto">
          <a:xfrm>
            <a:off x="7823201" y="3284538"/>
            <a:ext cx="105621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5393" name="Line 30"/>
          <p:cNvSpPr>
            <a:spLocks noChangeShapeType="1"/>
          </p:cNvSpPr>
          <p:nvPr/>
        </p:nvSpPr>
        <p:spPr bwMode="auto">
          <a:xfrm flipH="1">
            <a:off x="3790951" y="3068639"/>
            <a:ext cx="480483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5394" name="Line 32"/>
          <p:cNvSpPr>
            <a:spLocks noChangeShapeType="1"/>
          </p:cNvSpPr>
          <p:nvPr/>
        </p:nvSpPr>
        <p:spPr bwMode="auto">
          <a:xfrm flipH="1" flipV="1">
            <a:off x="3024718" y="2349501"/>
            <a:ext cx="1246716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5395" name="Line 34"/>
          <p:cNvSpPr>
            <a:spLocks noChangeShapeType="1"/>
          </p:cNvSpPr>
          <p:nvPr/>
        </p:nvSpPr>
        <p:spPr bwMode="auto">
          <a:xfrm flipH="1" flipV="1">
            <a:off x="4176185" y="1557338"/>
            <a:ext cx="958849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15396" name="Line 43"/>
          <p:cNvSpPr>
            <a:spLocks noChangeShapeType="1"/>
          </p:cNvSpPr>
          <p:nvPr/>
        </p:nvSpPr>
        <p:spPr bwMode="auto">
          <a:xfrm>
            <a:off x="6479118" y="3644901"/>
            <a:ext cx="283633" cy="569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uk-UA"/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5429251" y="5286376"/>
            <a:ext cx="6477000" cy="1357313"/>
          </a:xfrm>
          <a:prstGeom prst="round2Diag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b="1" dirty="0">
                <a:solidFill>
                  <a:schemeClr val="tx1"/>
                </a:solidFill>
              </a:rPr>
              <a:t>Ключові аспекти формування комунікативної компетентності: інноваційний, </a:t>
            </a:r>
            <a:r>
              <a:rPr lang="uk-UA" b="1" dirty="0" err="1">
                <a:solidFill>
                  <a:schemeClr val="tx1"/>
                </a:solidFill>
              </a:rPr>
              <a:t>діяльнісний</a:t>
            </a:r>
            <a:r>
              <a:rPr lang="uk-UA" b="1" dirty="0">
                <a:solidFill>
                  <a:schemeClr val="tx1"/>
                </a:solidFill>
              </a:rPr>
              <a:t>, психолого - педагогічний 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666751" y="1"/>
            <a:ext cx="10725149" cy="58261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err="1" smtClean="0">
                <a:solidFill>
                  <a:srgbClr val="002060"/>
                </a:solidFill>
              </a:rPr>
              <a:t>Діяльнісний</a:t>
            </a:r>
            <a:r>
              <a:rPr lang="uk-UA" b="1" i="1" dirty="0" smtClean="0">
                <a:solidFill>
                  <a:srgbClr val="002060"/>
                </a:solidFill>
              </a:rPr>
              <a:t> аспект</a:t>
            </a:r>
            <a:endParaRPr lang="ru-RU" b="1" i="1" dirty="0" smtClean="0">
              <a:solidFill>
                <a:srgbClr val="002060"/>
              </a:solidFill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381000" y="928688"/>
            <a:ext cx="3048000" cy="1714500"/>
          </a:xfrm>
          <a:prstGeom prst="rightArrowCallout">
            <a:avLst>
              <a:gd name="adj1" fmla="val 25000"/>
              <a:gd name="adj2" fmla="val 25000"/>
              <a:gd name="adj3" fmla="val 38949"/>
              <a:gd name="adj4" fmla="val 64977"/>
            </a:avLst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b="1" dirty="0">
                <a:solidFill>
                  <a:schemeClr val="tx1"/>
                </a:solidFill>
              </a:rPr>
              <a:t>Види активної діяльності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666751" y="2928938"/>
            <a:ext cx="3619500" cy="1714500"/>
          </a:xfrm>
          <a:prstGeom prst="rightArrowCallout">
            <a:avLst>
              <a:gd name="adj1" fmla="val 25000"/>
              <a:gd name="adj2" fmla="val 25000"/>
              <a:gd name="adj3" fmla="val 38949"/>
              <a:gd name="adj4" fmla="val 64977"/>
            </a:avLst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b="1" dirty="0">
                <a:solidFill>
                  <a:schemeClr val="tx1"/>
                </a:solidFill>
              </a:rPr>
              <a:t>Нестандартні форми уроків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2159001" y="4929188"/>
            <a:ext cx="3460751" cy="1714500"/>
          </a:xfrm>
          <a:prstGeom prst="rightArrowCallout">
            <a:avLst>
              <a:gd name="adj1" fmla="val 25000"/>
              <a:gd name="adj2" fmla="val 25000"/>
              <a:gd name="adj3" fmla="val 38949"/>
              <a:gd name="adj4" fmla="val 64977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b="1" dirty="0">
                <a:solidFill>
                  <a:schemeClr val="tx1"/>
                </a:solidFill>
              </a:rPr>
              <a:t>Позакласна діяльність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19500" y="928688"/>
            <a:ext cx="8286751" cy="171450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dirty="0">
                <a:solidFill>
                  <a:schemeClr val="tx1"/>
                </a:solidFill>
              </a:rPr>
              <a:t>Робота в парах, робота в малих групах, інтерактивні ігри, літературні ігри, ігрові ситуації, технологія навчання у дискусії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76751" y="2928938"/>
            <a:ext cx="7429500" cy="1714500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dirty="0">
                <a:solidFill>
                  <a:schemeClr val="tx1"/>
                </a:solidFill>
              </a:rPr>
              <a:t>Урок – гра, урок змагання, урок – казка, урок – подорож, урок </a:t>
            </a:r>
            <a:r>
              <a:rPr lang="uk-UA" dirty="0" err="1" smtClean="0">
                <a:solidFill>
                  <a:schemeClr val="tx1"/>
                </a:solidFill>
              </a:rPr>
              <a:t>-дослід</a:t>
            </a:r>
            <a:r>
              <a:rPr lang="uk-UA" dirty="0" smtClean="0">
                <a:solidFill>
                  <a:schemeClr val="tx1"/>
                </a:solidFill>
              </a:rPr>
              <a:t>, </a:t>
            </a:r>
            <a:r>
              <a:rPr lang="uk-UA" dirty="0">
                <a:solidFill>
                  <a:schemeClr val="tx1"/>
                </a:solidFill>
              </a:rPr>
              <a:t>урок </a:t>
            </a:r>
            <a:r>
              <a:rPr lang="uk-UA" dirty="0" smtClean="0">
                <a:solidFill>
                  <a:schemeClr val="tx1"/>
                </a:solidFill>
              </a:rPr>
              <a:t>вікторина, </a:t>
            </a:r>
            <a:r>
              <a:rPr lang="uk-UA" dirty="0" err="1" smtClean="0">
                <a:solidFill>
                  <a:schemeClr val="tx1"/>
                </a:solidFill>
              </a:rPr>
              <a:t>квест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15000" y="4929188"/>
            <a:ext cx="6096000" cy="1714500"/>
          </a:xfrm>
          <a:prstGeom prst="rect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dirty="0">
                <a:solidFill>
                  <a:schemeClr val="bg1"/>
                </a:solidFill>
              </a:rPr>
              <a:t>Виховні бесіди, години спілкування, тематичні проекти та свята, конкурси віршів, інсценізація казок, родинні заходи, подорожі, екскурсії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2730" y="118334"/>
            <a:ext cx="4932663" cy="1238828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+mn-lt"/>
                <a:ea typeface="Calibri" panose="020F0502020204030204" pitchFamily="34" charset="0"/>
              </a:rPr>
              <a:t>Робота над </a:t>
            </a:r>
            <a:r>
              <a:rPr lang="ru-RU" dirty="0" err="1">
                <a:latin typeface="+mn-lt"/>
                <a:ea typeface="Calibri" panose="020F0502020204030204" pitchFamily="34" charset="0"/>
              </a:rPr>
              <a:t>формуванням</a:t>
            </a:r>
            <a:r>
              <a:rPr lang="ru-RU" dirty="0">
                <a:latin typeface="+mn-lt"/>
                <a:ea typeface="Calibri" panose="020F0502020204030204" pitchFamily="34" charset="0"/>
              </a:rPr>
              <a:t> </a:t>
            </a:r>
            <a:r>
              <a:rPr lang="ru-RU" b="1" u="sng" dirty="0" err="1">
                <a:solidFill>
                  <a:srgbClr val="7030A0"/>
                </a:solidFill>
                <a:latin typeface="+mn-lt"/>
                <a:ea typeface="Calibri" panose="020F0502020204030204" pitchFamily="34" charset="0"/>
              </a:rPr>
              <a:t>аудіативних</a:t>
            </a:r>
            <a:r>
              <a:rPr lang="ru-RU" dirty="0">
                <a:latin typeface="+mn-lt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+mn-lt"/>
                <a:ea typeface="Calibri" panose="020F0502020204030204" pitchFamily="34" charset="0"/>
              </a:rPr>
              <a:t>умінь</a:t>
            </a:r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sp>
        <p:nvSpPr>
          <p:cNvPr id="7" name="Rectangle 1"/>
          <p:cNvSpPr>
            <a:spLocks noGrp="1" noChangeArrowheads="1"/>
          </p:cNvSpPr>
          <p:nvPr>
            <p:ph type="body" idx="2"/>
          </p:nvPr>
        </p:nvSpPr>
        <p:spPr bwMode="auto">
          <a:xfrm>
            <a:off x="322730" y="1180058"/>
            <a:ext cx="4567630" cy="52629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    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Особливість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розвитку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в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учнів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початкових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класів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умінь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слухати-розуміти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полягає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в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тому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що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на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уроці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все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що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вимовляється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водночас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і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аудіюється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.</a:t>
            </a:r>
            <a:endParaRPr kumimoji="0" lang="uk-UA" altLang="en-US" sz="2400" b="0" i="0" u="none" strike="noStrike" cap="none" normalizeH="0" baseline="0" dirty="0" smtClean="0">
              <a:ln>
                <a:noFill/>
              </a:ln>
              <a:effectLst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uk-UA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   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На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кожному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уроц</a:t>
            </a:r>
            <a:r>
              <a:rPr kumimoji="0" lang="uk-UA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і</a:t>
            </a:r>
            <a:r>
              <a:rPr kumimoji="0" lang="uk-UA" altLang="en-US" sz="2400" b="0" i="0" u="none" strike="noStrike" cap="none" normalizeH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здійснюється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реальне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(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природне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)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аудіювання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. </a:t>
            </a:r>
            <a:endParaRPr kumimoji="0" lang="uk-UA" altLang="en-US" sz="2400" b="0" i="0" u="none" strike="noStrike" cap="none" normalizeH="0" baseline="0" dirty="0" smtClean="0">
              <a:ln>
                <a:noFill/>
              </a:ln>
              <a:effectLst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   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Навчаючи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слухати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і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розуміти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текст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на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уроках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української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мови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привчаю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дітей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визначати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мету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effectLst/>
                <a:cs typeface="Times New Roman" panose="02020603050405020304" pitchFamily="18" charset="0"/>
              </a:rPr>
              <a:t>аудіювання</a:t>
            </a:r>
            <a:r>
              <a:rPr kumimoji="0" lang="uk-UA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.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cs typeface="Times New Roman" panose="02020603050405020304" pitchFamily="18" charset="0"/>
              </a:rPr>
              <a:t> </a:t>
            </a:r>
            <a:endParaRPr kumimoji="0" lang="en-US" altLang="en-US" sz="25100" b="0" i="0" u="none" strike="noStrike" cap="none" normalizeH="0" baseline="0" dirty="0" smtClean="0">
              <a:ln>
                <a:noFill/>
              </a:ln>
              <a:effectLst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2583571667"/>
              </p:ext>
            </p:extLst>
          </p:nvPr>
        </p:nvGraphicFramePr>
        <p:xfrm>
          <a:off x="5013063" y="258185"/>
          <a:ext cx="7089289" cy="628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ятиугольник 8"/>
          <p:cNvSpPr/>
          <p:nvPr/>
        </p:nvSpPr>
        <p:spPr>
          <a:xfrm flipH="1">
            <a:off x="5008877" y="1922023"/>
            <a:ext cx="7000924" cy="1143008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000" dirty="0" smtClean="0"/>
              <a:t>Отримувати нові знання</a:t>
            </a:r>
            <a:endParaRPr lang="ru-RU" sz="2000" dirty="0"/>
          </a:p>
        </p:txBody>
      </p:sp>
      <p:sp>
        <p:nvSpPr>
          <p:cNvPr id="10" name="Пятиугольник 9"/>
          <p:cNvSpPr/>
          <p:nvPr/>
        </p:nvSpPr>
        <p:spPr>
          <a:xfrm flipH="1">
            <a:off x="4989628" y="3118585"/>
            <a:ext cx="7000924" cy="1221201"/>
          </a:xfrm>
          <a:prstGeom prst="homePlate">
            <a:avLst/>
          </a:prstGeom>
          <a:solidFill>
            <a:srgbClr val="80008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000" dirty="0" smtClean="0"/>
              <a:t>Виконувати певні дії</a:t>
            </a:r>
            <a:endParaRPr lang="ru-RU" sz="2000" dirty="0"/>
          </a:p>
        </p:txBody>
      </p:sp>
      <p:sp>
        <p:nvSpPr>
          <p:cNvPr id="15" name="Пятиугольник 14"/>
          <p:cNvSpPr/>
          <p:nvPr/>
        </p:nvSpPr>
        <p:spPr>
          <a:xfrm flipH="1">
            <a:off x="4957010" y="4428971"/>
            <a:ext cx="7043167" cy="1230682"/>
          </a:xfrm>
          <a:prstGeom prst="homePlate">
            <a:avLst/>
          </a:prstGeom>
          <a:solidFill>
            <a:srgbClr val="0066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dirty="0" smtClean="0"/>
              <a:t>Отримувати естетичну насолоду від почутого</a:t>
            </a:r>
            <a:endParaRPr lang="ru-RU" dirty="0"/>
          </a:p>
        </p:txBody>
      </p:sp>
      <p:sp>
        <p:nvSpPr>
          <p:cNvPr id="16" name="Пятиугольник 15"/>
          <p:cNvSpPr/>
          <p:nvPr/>
        </p:nvSpPr>
        <p:spPr>
          <a:xfrm flipH="1">
            <a:off x="4980002" y="5714992"/>
            <a:ext cx="7000924" cy="1143008"/>
          </a:xfrm>
          <a:prstGeom prst="homePlate">
            <a:avLst/>
          </a:prstGeom>
          <a:solidFill>
            <a:srgbClr val="CC33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000" dirty="0" smtClean="0"/>
              <a:t>Реагувати певним чином на запитання і прохання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3296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514422" y="211756"/>
            <a:ext cx="6815667" cy="606391"/>
          </a:xfrm>
          <a:solidFill>
            <a:srgbClr val="92D050"/>
          </a:solidFill>
        </p:spPr>
        <p:txBody>
          <a:bodyPr/>
          <a:lstStyle/>
          <a:p>
            <a:r>
              <a:rPr lang="uk-UA" b="1" dirty="0" smtClean="0"/>
              <a:t>Види текстів для опрацювання</a:t>
            </a:r>
            <a:endParaRPr lang="uk-UA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82880" y="1012095"/>
          <a:ext cx="5773360" cy="4483930"/>
        </p:xfrm>
        <a:graphic>
          <a:graphicData uri="http://schemas.openxmlformats.org/presentationml/2006/ole">
            <p:oleObj spid="_x0000_s1025" name="Слайд" r:id="rId3" imgW="4569445" imgH="3426611" progId="PowerPoint.Slide.12">
              <p:embed/>
            </p:oleObj>
          </a:graphicData>
        </a:graphic>
      </p:graphicFrame>
      <p:pic>
        <p:nvPicPr>
          <p:cNvPr id="1027" name="Picture 3" descr="D:\1 клас 2020\шерлок\Слайд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1621" y="22860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+mn-lt"/>
                <a:ea typeface="Calibri" panose="020F0502020204030204" pitchFamily="34" charset="0"/>
              </a:rPr>
              <a:t>Робота над </a:t>
            </a:r>
            <a:r>
              <a:rPr lang="ru-RU" sz="4000" b="1" dirty="0" err="1">
                <a:latin typeface="+mn-lt"/>
                <a:ea typeface="Calibri" panose="020F0502020204030204" pitchFamily="34" charset="0"/>
              </a:rPr>
              <a:t>діалогом</a:t>
            </a:r>
            <a:r>
              <a:rPr lang="ru-RU" sz="4000" b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sp useBgFill="1"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55001" y="1247887"/>
            <a:ext cx="11618259" cy="54864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uk-UA" sz="4000" dirty="0" smtClean="0"/>
              <a:t>        Формуючи</a:t>
            </a:r>
            <a:r>
              <a:rPr lang="uk-UA" sz="4000" dirty="0"/>
              <a:t> </a:t>
            </a:r>
            <a:r>
              <a:rPr lang="uk-UA" sz="4000" i="1" dirty="0"/>
              <a:t>навички говоріння</a:t>
            </a:r>
            <a:r>
              <a:rPr lang="uk-UA" sz="4000" dirty="0"/>
              <a:t>, які передбачають побудову діалогічних і монологічних висловлювань, на кожному </a:t>
            </a:r>
            <a:r>
              <a:rPr lang="uk-UA" sz="4000" dirty="0" err="1"/>
              <a:t>уроці</a:t>
            </a:r>
            <a:r>
              <a:rPr lang="uk-UA" sz="4000" dirty="0"/>
              <a:t> створюю ситуації, які змушують дитину говорити, спонукають до висловлення думки</a:t>
            </a:r>
            <a:r>
              <a:rPr lang="uk-UA" sz="4000" dirty="0" smtClean="0"/>
              <a:t>:</a:t>
            </a:r>
          </a:p>
          <a:p>
            <a:pPr marL="0" indent="0" algn="just">
              <a:buNone/>
            </a:pPr>
            <a:endParaRPr lang="uk-UA" sz="4000" dirty="0" smtClean="0"/>
          </a:p>
          <a:p>
            <a:pPr marL="0" indent="0" algn="just">
              <a:buNone/>
            </a:pPr>
            <a:endParaRPr lang="uk-UA" sz="4000" dirty="0"/>
          </a:p>
          <a:p>
            <a:pPr algn="just"/>
            <a:r>
              <a:rPr lang="uk-UA" sz="4000" dirty="0" smtClean="0"/>
              <a:t> </a:t>
            </a:r>
            <a:r>
              <a:rPr lang="uk-UA" sz="4000" dirty="0"/>
              <a:t>відповідь на поставлене запитання;</a:t>
            </a:r>
          </a:p>
          <a:p>
            <a:pPr algn="just"/>
            <a:r>
              <a:rPr lang="uk-UA" sz="4000" dirty="0" smtClean="0"/>
              <a:t> </a:t>
            </a:r>
            <a:r>
              <a:rPr lang="uk-UA" sz="4000" dirty="0"/>
              <a:t>побудова діалогів за зразком, малюнком, словесно-описаною ситуацією;</a:t>
            </a:r>
          </a:p>
          <a:p>
            <a:pPr algn="just"/>
            <a:r>
              <a:rPr lang="uk-UA" sz="4000" dirty="0" smtClean="0"/>
              <a:t> </a:t>
            </a:r>
            <a:r>
              <a:rPr lang="uk-UA" sz="4000" dirty="0"/>
              <a:t>обговорення життєвих ситуацій, висловлення своєї думки;</a:t>
            </a:r>
          </a:p>
          <a:p>
            <a:pPr algn="just"/>
            <a:r>
              <a:rPr lang="uk-UA" sz="4000" dirty="0" smtClean="0"/>
              <a:t> </a:t>
            </a:r>
            <a:r>
              <a:rPr lang="uk-UA" sz="4000" dirty="0"/>
              <a:t>складання текстів-описів, розповідей, міркувань;</a:t>
            </a:r>
          </a:p>
          <a:p>
            <a:pPr algn="just"/>
            <a:r>
              <a:rPr lang="uk-UA" sz="4000" dirty="0" smtClean="0"/>
              <a:t> </a:t>
            </a:r>
            <a:r>
              <a:rPr lang="uk-UA" sz="4000" dirty="0"/>
              <a:t>побудова своїх висловлювань на прочитаних чи прослуханих творах;</a:t>
            </a:r>
          </a:p>
          <a:p>
            <a:pPr algn="just"/>
            <a:r>
              <a:rPr lang="uk-UA" sz="4000" dirty="0" smtClean="0"/>
              <a:t> </a:t>
            </a:r>
            <a:r>
              <a:rPr lang="uk-UA" sz="4000" dirty="0"/>
              <a:t>усний переказ прочитаного;</a:t>
            </a:r>
          </a:p>
          <a:p>
            <a:pPr algn="just"/>
            <a:r>
              <a:rPr lang="uk-UA" sz="4000" dirty="0" smtClean="0"/>
              <a:t> </a:t>
            </a:r>
            <a:r>
              <a:rPr lang="uk-UA" sz="4000" dirty="0"/>
              <a:t>імпровізація казок, словесне малювання.</a:t>
            </a:r>
          </a:p>
          <a:p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96" y="4851133"/>
            <a:ext cx="3476879" cy="17012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4376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770743"/>
          </a:xfrm>
        </p:spPr>
        <p:txBody>
          <a:bodyPr>
            <a:noAutofit/>
          </a:bodyPr>
          <a:lstStyle/>
          <a:p>
            <a:r>
              <a:rPr lang="uk-UA" sz="4000" dirty="0" smtClean="0"/>
              <a:t>Гра </a:t>
            </a:r>
            <a:r>
              <a:rPr lang="uk-UA" sz="4000" dirty="0" err="1" smtClean="0"/>
              <a:t>“Запитання”-</a:t>
            </a:r>
            <a:r>
              <a:rPr lang="uk-UA" sz="4000" dirty="0" smtClean="0"/>
              <a:t> </a:t>
            </a:r>
            <a:r>
              <a:rPr lang="uk-UA" sz="2400" b="1" dirty="0" smtClean="0"/>
              <a:t>У розвитку мовлення учнів відіграє велику роль вміння ставити питання. Правильно сформулювавши   його ,  та  поставлене  в потрібний час  , допоможе   учневі з якомога   точніше   викласти свою думку.</a:t>
            </a:r>
            <a:endParaRPr lang="uk-UA" sz="2400" b="1" dirty="0"/>
          </a:p>
        </p:txBody>
      </p:sp>
      <p:pic>
        <p:nvPicPr>
          <p:cNvPr id="45058" name="Picture 2" descr="D:\1 клас 2020\Цікаво\FB_IMG_16134214147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3314"/>
            <a:ext cx="4608416" cy="2757562"/>
          </a:xfrm>
          <a:prstGeom prst="rect">
            <a:avLst/>
          </a:prstGeom>
          <a:noFill/>
        </p:spPr>
      </p:pic>
      <p:pic>
        <p:nvPicPr>
          <p:cNvPr id="45059" name="Picture 3" descr="D:\1 клас 2020\Цікаво\FB_IMG_16134213977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3847" y="1727199"/>
            <a:ext cx="4508500" cy="2600667"/>
          </a:xfrm>
          <a:prstGeom prst="rect">
            <a:avLst/>
          </a:prstGeom>
          <a:noFill/>
        </p:spPr>
      </p:pic>
      <p:pic>
        <p:nvPicPr>
          <p:cNvPr id="45060" name="Picture 4" descr="D:\1 клас 2020\Цікаво\FB_IMG_16134214025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1089" y="3551722"/>
            <a:ext cx="5251383" cy="33062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7882" y="236668"/>
            <a:ext cx="11392349" cy="2285151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uk-UA" sz="2800" dirty="0" smtClean="0">
                <a:latin typeface="+mn-lt"/>
              </a:rPr>
              <a:t/>
            </a:r>
            <a:br>
              <a:rPr lang="uk-UA" sz="2800" dirty="0" smtClean="0">
                <a:latin typeface="+mn-lt"/>
              </a:rPr>
            </a:br>
            <a:r>
              <a:rPr lang="uk-UA" sz="2800" dirty="0" smtClean="0">
                <a:solidFill>
                  <a:srgbClr val="002060"/>
                </a:solidFill>
                <a:latin typeface="+mn-lt"/>
              </a:rPr>
              <a:t>Оскільки </a:t>
            </a:r>
            <a:r>
              <a:rPr lang="uk-UA" sz="2800" dirty="0">
                <a:solidFill>
                  <a:srgbClr val="002060"/>
                </a:solidFill>
                <a:latin typeface="+mn-lt"/>
              </a:rPr>
              <a:t>молодшим школярам притаманне </a:t>
            </a:r>
            <a:r>
              <a:rPr lang="uk-UA" sz="2800" dirty="0" smtClean="0">
                <a:solidFill>
                  <a:srgbClr val="002060"/>
                </a:solidFill>
                <a:latin typeface="+mn-lt"/>
              </a:rPr>
              <a:t>наочно-образне </a:t>
            </a:r>
            <a:r>
              <a:rPr lang="uk-UA" sz="2800" dirty="0">
                <a:solidFill>
                  <a:srgbClr val="002060"/>
                </a:solidFill>
                <a:latin typeface="+mn-lt"/>
              </a:rPr>
              <a:t>мислення, </a:t>
            </a:r>
            <a:r>
              <a:rPr lang="uk-UA" sz="28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uk-UA" sz="2800" dirty="0" smtClean="0">
                <a:solidFill>
                  <a:srgbClr val="002060"/>
                </a:solidFill>
                <a:latin typeface="+mn-lt"/>
              </a:rPr>
            </a:br>
            <a:r>
              <a:rPr lang="uk-UA" sz="2800" dirty="0" smtClean="0">
                <a:solidFill>
                  <a:srgbClr val="002060"/>
                </a:solidFill>
                <a:latin typeface="+mn-lt"/>
              </a:rPr>
              <a:t>то </a:t>
            </a:r>
            <a:r>
              <a:rPr lang="uk-UA" sz="2800" b="1" i="1" dirty="0">
                <a:solidFill>
                  <a:srgbClr val="002060"/>
                </a:solidFill>
                <a:latin typeface="+mn-lt"/>
              </a:rPr>
              <a:t>формування навичок діалогічного </a:t>
            </a:r>
            <a:r>
              <a:rPr lang="uk-UA" sz="2800" i="1" dirty="0">
                <a:solidFill>
                  <a:srgbClr val="002060"/>
                </a:solidFill>
                <a:latin typeface="+mn-lt"/>
              </a:rPr>
              <a:t>мовлення </a:t>
            </a:r>
            <a:r>
              <a:rPr lang="uk-UA" sz="2800" dirty="0">
                <a:solidFill>
                  <a:srgbClr val="002060"/>
                </a:solidFill>
                <a:latin typeface="+mn-lt"/>
              </a:rPr>
              <a:t>здійснюю за допомогою </a:t>
            </a:r>
            <a:r>
              <a:rPr lang="uk-UA" sz="2800" i="1" dirty="0">
                <a:solidFill>
                  <a:srgbClr val="002060"/>
                </a:solidFill>
                <a:latin typeface="+mn-lt"/>
              </a:rPr>
              <a:t>різних видів опор</a:t>
            </a:r>
            <a:r>
              <a:rPr lang="uk-UA" sz="2800" dirty="0">
                <a:solidFill>
                  <a:srgbClr val="002060"/>
                </a:solidFill>
                <a:latin typeface="+mn-lt"/>
              </a:rPr>
              <a:t>:</a:t>
            </a:r>
            <a:r>
              <a:rPr lang="uk-UA" sz="2800" dirty="0">
                <a:latin typeface="+mn-lt"/>
              </a:rPr>
              <a:t/>
            </a:r>
            <a:br>
              <a:rPr lang="uk-UA" sz="2800" dirty="0">
                <a:latin typeface="+mn-lt"/>
              </a:rPr>
            </a:br>
            <a:endParaRPr lang="en-US" sz="2800" dirty="0">
              <a:latin typeface="+mn-lt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37881" y="2022437"/>
            <a:ext cx="11339693" cy="4464424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dirty="0" smtClean="0">
                <a:solidFill>
                  <a:srgbClr val="707070"/>
                </a:solidFill>
                <a:latin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endParaRPr lang="uk-UA" dirty="0">
              <a:solidFill>
                <a:srgbClr val="70707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uk-UA" sz="3600" b="1" i="1" dirty="0" smtClean="0"/>
              <a:t>малюнкові</a:t>
            </a:r>
            <a:r>
              <a:rPr lang="uk-UA" sz="3600" b="1" dirty="0" smtClean="0"/>
              <a:t> </a:t>
            </a:r>
            <a:r>
              <a:rPr lang="uk-UA" sz="3600" dirty="0"/>
              <a:t>(конкретні предмети, сюжетні малюнки, предметні малюнки, маски для інсценування</a:t>
            </a:r>
            <a:r>
              <a:rPr lang="uk-UA" sz="3600" dirty="0" smtClean="0"/>
              <a:t>);</a:t>
            </a:r>
          </a:p>
          <a:p>
            <a:pPr algn="just"/>
            <a:endParaRPr lang="uk-UA" sz="3600" dirty="0"/>
          </a:p>
          <a:p>
            <a:pPr algn="just"/>
            <a:r>
              <a:rPr lang="uk-UA" sz="3600" dirty="0" smtClean="0"/>
              <a:t> </a:t>
            </a:r>
            <a:r>
              <a:rPr lang="uk-UA" sz="3600" b="1" i="1" dirty="0"/>
              <a:t>словесні</a:t>
            </a:r>
            <a:r>
              <a:rPr lang="uk-UA" sz="3600" i="1" dirty="0"/>
              <a:t> </a:t>
            </a:r>
            <a:r>
              <a:rPr lang="uk-UA" sz="3600" dirty="0"/>
              <a:t>(опорні слова, варіанти реплік початку діалогу, репліки одного із співрозмовників</a:t>
            </a:r>
            <a:r>
              <a:rPr lang="uk-UA" sz="3600" dirty="0" smtClean="0"/>
              <a:t>);</a:t>
            </a:r>
          </a:p>
          <a:p>
            <a:pPr algn="just"/>
            <a:endParaRPr lang="uk-UA" sz="3600" dirty="0"/>
          </a:p>
          <a:p>
            <a:pPr algn="just"/>
            <a:r>
              <a:rPr lang="uk-UA" sz="3600" dirty="0" smtClean="0"/>
              <a:t> </a:t>
            </a:r>
            <a:r>
              <a:rPr lang="uk-UA" sz="3600" b="1" i="1" dirty="0"/>
              <a:t>графічні</a:t>
            </a:r>
            <a:r>
              <a:rPr lang="uk-UA" sz="3600" dirty="0"/>
              <a:t> ☺ ? ↔ ☺ ? (запитання-відповідь). </a:t>
            </a:r>
          </a:p>
          <a:p>
            <a:endParaRPr lang="en-US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153374" y="2022437"/>
            <a:ext cx="5873675" cy="4464424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407" y="4836879"/>
            <a:ext cx="2489547" cy="18916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839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44379"/>
            <a:ext cx="10972800" cy="847023"/>
          </a:xfrm>
        </p:spPr>
        <p:txBody>
          <a:bodyPr/>
          <a:lstStyle/>
          <a:p>
            <a:r>
              <a:rPr lang="uk-UA" dirty="0" smtClean="0"/>
              <a:t>Створи власну казку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22" name="Picture 2" descr="C:\Users\vinga\Desktop\atqc,er\IMG-9ce18f32e982619b8f37e27f12c7470e-V.jpg"/>
          <p:cNvPicPr>
            <a:picLocks noChangeAspect="1" noChangeArrowheads="1"/>
          </p:cNvPicPr>
          <p:nvPr/>
        </p:nvPicPr>
        <p:blipFill>
          <a:blip r:embed="rId2" cstate="print"/>
          <a:srcRect r="1533"/>
          <a:stretch>
            <a:fillRect/>
          </a:stretch>
        </p:blipFill>
        <p:spPr bwMode="auto">
          <a:xfrm>
            <a:off x="625458" y="1106904"/>
            <a:ext cx="4947569" cy="5560751"/>
          </a:xfrm>
          <a:prstGeom prst="rect">
            <a:avLst/>
          </a:prstGeom>
          <a:noFill/>
        </p:spPr>
      </p:pic>
      <p:pic>
        <p:nvPicPr>
          <p:cNvPr id="30723" name="Picture 3" descr="C:\Users\vinga\Desktop\atqc,er\IMG-7ed0d1002316463a0b1ae10c6586ecaa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8522" y="1049154"/>
            <a:ext cx="4768850" cy="5549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2236" y="202131"/>
            <a:ext cx="7530164" cy="1049153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Імпровізація казок за опорним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</a:t>
            </a:r>
            <a:r>
              <a:rPr lang="uk-UA" dirty="0" smtClean="0"/>
              <a:t> малюнком</a:t>
            </a:r>
            <a:endParaRPr lang="uk-UA" dirty="0"/>
          </a:p>
        </p:txBody>
      </p:sp>
      <p:pic>
        <p:nvPicPr>
          <p:cNvPr id="16385" name="Picture 1" descr="D:\1 клас 2020\Цікаво\FB_IMG_16113403345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5677"/>
            <a:ext cx="5568784" cy="3751195"/>
          </a:xfrm>
          <a:prstGeom prst="rect">
            <a:avLst/>
          </a:prstGeom>
          <a:noFill/>
        </p:spPr>
      </p:pic>
      <p:pic>
        <p:nvPicPr>
          <p:cNvPr id="16386" name="Picture 2" descr="D:\1 клас 2020\Цікаво\FB_IMG_16113403368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92541" y="1694047"/>
            <a:ext cx="6374332" cy="4249554"/>
          </a:xfrm>
          <a:prstGeom prst="rect">
            <a:avLst/>
          </a:prstGeom>
          <a:noFill/>
        </p:spPr>
      </p:pic>
      <p:pic>
        <p:nvPicPr>
          <p:cNvPr id="27650" name="Picture 2" descr="C:\Users\vinga\Desktop\atqc,er\20210301_1241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8898" y="4389567"/>
            <a:ext cx="4806214" cy="2336354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ᐈ Нарисованный глаз рисунки, фото глаза мультяшные | скачать на  Depositphotos®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2361" y="5210716"/>
            <a:ext cx="2379395" cy="13681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816768" y="1"/>
            <a:ext cx="480053" cy="620688"/>
          </a:xfrm>
        </p:spPr>
        <p:txBody>
          <a:bodyPr>
            <a:normAutofit fontScale="90000"/>
          </a:bodyPr>
          <a:lstStyle/>
          <a:p>
            <a:endParaRPr lang="uk-UA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-269507"/>
            <a:ext cx="12192000" cy="747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dirty="0" smtClean="0"/>
              <a:t>Скоромовка </a:t>
            </a:r>
            <a:endParaRPr lang="uk-UA" sz="6000" dirty="0" smtClean="0">
              <a:solidFill>
                <a:schemeClr val="bg1"/>
              </a:solidFill>
            </a:endParaRPr>
          </a:p>
          <a:p>
            <a:r>
              <a:rPr lang="uk-UA" sz="7200" dirty="0" smtClean="0">
                <a:solidFill>
                  <a:schemeClr val="bg1"/>
                </a:solidFill>
              </a:rPr>
              <a:t>             </a:t>
            </a:r>
            <a:r>
              <a:rPr lang="uk-UA" sz="6600" dirty="0" smtClean="0">
                <a:solidFill>
                  <a:schemeClr val="bg1"/>
                </a:solidFill>
              </a:rPr>
              <a:t>у            </a:t>
            </a:r>
          </a:p>
          <a:p>
            <a:r>
              <a:rPr lang="uk-UA" sz="6600" dirty="0" smtClean="0">
                <a:solidFill>
                  <a:schemeClr val="bg1"/>
                </a:solidFill>
              </a:rPr>
              <a:t>        </a:t>
            </a:r>
            <a:br>
              <a:rPr lang="uk-UA" sz="6600" dirty="0" smtClean="0">
                <a:solidFill>
                  <a:schemeClr val="bg1"/>
                </a:solidFill>
              </a:rPr>
            </a:br>
            <a:r>
              <a:rPr lang="uk-UA" sz="6600" dirty="0" smtClean="0">
                <a:solidFill>
                  <a:schemeClr val="bg1"/>
                </a:solidFill>
              </a:rPr>
              <a:t>   </a:t>
            </a:r>
            <a:r>
              <a:rPr lang="uk-UA" sz="6600" dirty="0" err="1" smtClean="0">
                <a:solidFill>
                  <a:schemeClr val="bg1"/>
                </a:solidFill>
              </a:rPr>
              <a:t>ап</a:t>
            </a:r>
            <a:r>
              <a:rPr lang="uk-UA" sz="6600" dirty="0" smtClean="0">
                <a:solidFill>
                  <a:schemeClr val="bg1"/>
                </a:solidFill>
              </a:rPr>
              <a:t>     на сцені </a:t>
            </a:r>
          </a:p>
          <a:p>
            <a:r>
              <a:rPr lang="uk-UA" sz="6600" dirty="0" smtClean="0">
                <a:solidFill>
                  <a:schemeClr val="bg1"/>
                </a:solidFill>
              </a:rPr>
              <a:t> В              ходили </a:t>
            </a:r>
          </a:p>
          <a:p>
            <a:r>
              <a:rPr lang="uk-UA" sz="6600" dirty="0" smtClean="0">
                <a:solidFill>
                  <a:schemeClr val="bg1"/>
                </a:solidFill>
              </a:rPr>
              <a:t>                                 </a:t>
            </a:r>
          </a:p>
          <a:p>
            <a:r>
              <a:rPr lang="uk-UA" sz="6600" dirty="0" smtClean="0">
                <a:solidFill>
                  <a:schemeClr val="bg1"/>
                </a:solidFill>
              </a:rPr>
              <a:t>                                на тата</a:t>
            </a:r>
            <a:endParaRPr lang="uk-UA" sz="6600" dirty="0">
              <a:solidFill>
                <a:schemeClr val="bg1"/>
              </a:solidFill>
            </a:endParaRPr>
          </a:p>
        </p:txBody>
      </p:sp>
      <p:pic>
        <p:nvPicPr>
          <p:cNvPr id="1026" name="Picture 2" descr="Цап та баран - Острів знань"/>
          <p:cNvPicPr>
            <a:picLocks noChangeAspect="1" noChangeArrowheads="1"/>
          </p:cNvPicPr>
          <p:nvPr/>
        </p:nvPicPr>
        <p:blipFill>
          <a:blip r:embed="rId3" cstate="print"/>
          <a:srcRect r="52121"/>
          <a:stretch>
            <a:fillRect/>
          </a:stretch>
        </p:blipFill>
        <p:spPr bwMode="auto">
          <a:xfrm>
            <a:off x="837398" y="547464"/>
            <a:ext cx="1514186" cy="1386112"/>
          </a:xfrm>
          <a:prstGeom prst="rect">
            <a:avLst/>
          </a:prstGeom>
          <a:noFill/>
        </p:spPr>
      </p:pic>
      <p:pic>
        <p:nvPicPr>
          <p:cNvPr id="6" name="Picture 2" descr="Цап та баран - Острів знань"/>
          <p:cNvPicPr>
            <a:picLocks noChangeAspect="1" noChangeArrowheads="1"/>
          </p:cNvPicPr>
          <p:nvPr/>
        </p:nvPicPr>
        <p:blipFill>
          <a:blip r:embed="rId3" cstate="print"/>
          <a:srcRect r="52121"/>
          <a:stretch>
            <a:fillRect/>
          </a:stretch>
        </p:blipFill>
        <p:spPr bwMode="auto">
          <a:xfrm>
            <a:off x="763546" y="2396690"/>
            <a:ext cx="1588038" cy="1453717"/>
          </a:xfrm>
          <a:prstGeom prst="rect">
            <a:avLst/>
          </a:prstGeom>
          <a:noFill/>
        </p:spPr>
      </p:pic>
      <p:pic>
        <p:nvPicPr>
          <p:cNvPr id="1028" name="Picture 4" descr="ᐈ Цирка рисунки, фото дети цирк | скачать на Depositphotos®"/>
          <p:cNvPicPr>
            <a:picLocks noChangeAspect="1" noChangeArrowheads="1"/>
          </p:cNvPicPr>
          <p:nvPr/>
        </p:nvPicPr>
        <p:blipFill>
          <a:blip r:embed="rId4" cstate="print"/>
          <a:srcRect l="15176" t="18970" r="12739"/>
          <a:stretch>
            <a:fillRect/>
          </a:stretch>
        </p:blipFill>
        <p:spPr bwMode="auto">
          <a:xfrm>
            <a:off x="4078324" y="712270"/>
            <a:ext cx="2208245" cy="1861702"/>
          </a:xfrm>
          <a:prstGeom prst="rect">
            <a:avLst/>
          </a:prstGeom>
          <a:noFill/>
        </p:spPr>
      </p:pic>
      <p:pic>
        <p:nvPicPr>
          <p:cNvPr id="8" name="Picture 4" descr="ᐈ Цирка рисунки, фото дети цирк | скачать на Depositphotos®"/>
          <p:cNvPicPr>
            <a:picLocks noChangeAspect="1" noChangeArrowheads="1"/>
          </p:cNvPicPr>
          <p:nvPr/>
        </p:nvPicPr>
        <p:blipFill>
          <a:blip r:embed="rId4" cstate="print"/>
          <a:srcRect l="15176" t="18970" r="12739"/>
          <a:stretch>
            <a:fillRect/>
          </a:stretch>
        </p:blipFill>
        <p:spPr bwMode="auto">
          <a:xfrm>
            <a:off x="1323617" y="3938049"/>
            <a:ext cx="2208245" cy="1861702"/>
          </a:xfrm>
          <a:prstGeom prst="rect">
            <a:avLst/>
          </a:prstGeom>
          <a:noFill/>
        </p:spPr>
      </p:pic>
      <p:pic>
        <p:nvPicPr>
          <p:cNvPr id="1030" name="Picture 6" descr="3d Man Cleaning Trash With Wiper Stock Illustration - Illustration of  clean, cleanup: 3132978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56374" y="0"/>
            <a:ext cx="2482633" cy="1755576"/>
          </a:xfrm>
          <a:prstGeom prst="rect">
            <a:avLst/>
          </a:prstGeom>
          <a:noFill/>
        </p:spPr>
      </p:pic>
      <p:pic>
        <p:nvPicPr>
          <p:cNvPr id="1032" name="Picture 8" descr="Козёл танцует лезгинку на хромакее - YouTube"/>
          <p:cNvPicPr>
            <a:picLocks noChangeAspect="1" noChangeArrowheads="1"/>
          </p:cNvPicPr>
          <p:nvPr/>
        </p:nvPicPr>
        <p:blipFill>
          <a:blip r:embed="rId6" cstate="print"/>
          <a:srcRect l="29925" t="6300" r="19676" b="3401"/>
          <a:stretch>
            <a:fillRect/>
          </a:stretch>
        </p:blipFill>
        <p:spPr bwMode="auto">
          <a:xfrm>
            <a:off x="7091463" y="1658039"/>
            <a:ext cx="2208245" cy="2013545"/>
          </a:xfrm>
          <a:prstGeom prst="rect">
            <a:avLst/>
          </a:prstGeom>
          <a:noFill/>
        </p:spPr>
      </p:pic>
      <p:pic>
        <p:nvPicPr>
          <p:cNvPr id="1034" name="Picture 10" descr="Мультяшная цирковая арена в помещении | Премиум векторы"/>
          <p:cNvPicPr>
            <a:picLocks noChangeAspect="1" noChangeArrowheads="1"/>
          </p:cNvPicPr>
          <p:nvPr/>
        </p:nvPicPr>
        <p:blipFill>
          <a:blip r:embed="rId7" cstate="print"/>
          <a:srcRect t="50086"/>
          <a:stretch>
            <a:fillRect/>
          </a:stretch>
        </p:blipFill>
        <p:spPr bwMode="auto">
          <a:xfrm>
            <a:off x="3686476" y="2685038"/>
            <a:ext cx="2863256" cy="1008112"/>
          </a:xfrm>
          <a:prstGeom prst="rect">
            <a:avLst/>
          </a:prstGeom>
          <a:noFill/>
        </p:spPr>
      </p:pic>
      <p:pic>
        <p:nvPicPr>
          <p:cNvPr id="1036" name="Picture 12" descr="Домашние животные» Пальчиковые игры | Счастливые малыши в детском  садуСчастливые малыши в детском саду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76610" y="3717759"/>
            <a:ext cx="2915804" cy="1990379"/>
          </a:xfrm>
          <a:prstGeom prst="rect">
            <a:avLst/>
          </a:prstGeom>
          <a:noFill/>
        </p:spPr>
      </p:pic>
      <p:pic>
        <p:nvPicPr>
          <p:cNvPr id="28674" name="Picture 2" descr="C:\Users\vinga\Desktop\atqc,er\20210301_12155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8841614" y="3889737"/>
            <a:ext cx="4508930" cy="21918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D:\1 клас 2020\Цікаво\FB_IMG_16117814706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82766"/>
            <a:ext cx="4933749" cy="2775234"/>
          </a:xfrm>
          <a:prstGeom prst="rect">
            <a:avLst/>
          </a:prstGeom>
          <a:noFill/>
        </p:spPr>
      </p:pic>
      <p:pic>
        <p:nvPicPr>
          <p:cNvPr id="43011" name="Picture 3" descr="D:\1 клас 2020\Цікаво\FB_IMG_161194706725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397" y="1799923"/>
            <a:ext cx="3730963" cy="204055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25128"/>
            <a:ext cx="10972800" cy="1645920"/>
          </a:xfrm>
        </p:spPr>
        <p:txBody>
          <a:bodyPr>
            <a:normAutofit/>
          </a:bodyPr>
          <a:lstStyle/>
          <a:p>
            <a:r>
              <a:rPr lang="uk-UA" sz="4000" b="1" dirty="0" smtClean="0"/>
              <a:t>Фрази з прямим                                Перегорни </a:t>
            </a:r>
            <a:br>
              <a:rPr lang="uk-UA" sz="4000" b="1" dirty="0" smtClean="0"/>
            </a:br>
            <a:r>
              <a:rPr lang="uk-UA" sz="4000" b="1" dirty="0" smtClean="0"/>
              <a:t> доповненням                                     відповідь</a:t>
            </a:r>
            <a:endParaRPr lang="uk-UA" sz="4000" b="1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2919" y="1946557"/>
            <a:ext cx="5283468" cy="2971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 descr="D:\1 клас 2020\Цікаво\FB_IMG_16117815874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64943" y="3493971"/>
            <a:ext cx="5127057" cy="3229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1506" y="0"/>
            <a:ext cx="6740893" cy="808522"/>
          </a:xfrm>
        </p:spPr>
        <p:txBody>
          <a:bodyPr/>
          <a:lstStyle/>
          <a:p>
            <a:r>
              <a:rPr lang="uk-UA" dirty="0" smtClean="0"/>
              <a:t>Гра </a:t>
            </a:r>
            <a:r>
              <a:rPr lang="uk-UA" dirty="0" err="1" smtClean="0"/>
              <a:t>“Поясни</a:t>
            </a:r>
            <a:r>
              <a:rPr lang="uk-UA" dirty="0" smtClean="0"/>
              <a:t> </a:t>
            </a:r>
            <a:r>
              <a:rPr lang="uk-UA" dirty="0" err="1" smtClean="0"/>
              <a:t>чому”</a:t>
            </a:r>
            <a:endParaRPr lang="uk-UA" dirty="0"/>
          </a:p>
        </p:txBody>
      </p:sp>
      <p:pic>
        <p:nvPicPr>
          <p:cNvPr id="44034" name="Picture 2" descr="D:\1 клас 2020\Цікаво\FB_IMG_16120311909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6244"/>
            <a:ext cx="3532472" cy="2649354"/>
          </a:xfrm>
          <a:prstGeom prst="rect">
            <a:avLst/>
          </a:prstGeom>
          <a:noFill/>
        </p:spPr>
      </p:pic>
      <p:pic>
        <p:nvPicPr>
          <p:cNvPr id="44035" name="Picture 3" descr="D:\1 клас 2020\Цікаво\FB_IMG_16120311935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6244"/>
            <a:ext cx="3532472" cy="2649354"/>
          </a:xfrm>
          <a:prstGeom prst="rect">
            <a:avLst/>
          </a:prstGeom>
          <a:noFill/>
        </p:spPr>
      </p:pic>
      <p:pic>
        <p:nvPicPr>
          <p:cNvPr id="44036" name="Picture 4" descr="D:\1 клас 2020\Цікаво\FB_IMG_16120311959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70621"/>
            <a:ext cx="4610502" cy="3457877"/>
          </a:xfrm>
          <a:prstGeom prst="rect">
            <a:avLst/>
          </a:prstGeom>
          <a:noFill/>
        </p:spPr>
      </p:pic>
      <p:pic>
        <p:nvPicPr>
          <p:cNvPr id="44037" name="Picture 5" descr="D:\1 клас 2020\Цікаво\FB_IMG_16120311909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3864" y="1654985"/>
            <a:ext cx="4929739" cy="3697304"/>
          </a:xfrm>
          <a:prstGeom prst="rect">
            <a:avLst/>
          </a:prstGeom>
          <a:noFill/>
        </p:spPr>
      </p:pic>
      <p:pic>
        <p:nvPicPr>
          <p:cNvPr id="44038" name="Picture 6" descr="D:\1 клас 2020\Цікаво\FB_IMG_16120311935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6276" y="3051208"/>
            <a:ext cx="5075723" cy="3806792"/>
          </a:xfrm>
          <a:prstGeom prst="rect">
            <a:avLst/>
          </a:prstGeom>
          <a:noFill/>
        </p:spPr>
      </p:pic>
      <p:pic>
        <p:nvPicPr>
          <p:cNvPr id="8" name="Picture 2" descr="E:\сходи\DSCN08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3511" y="4257307"/>
            <a:ext cx="3012707" cy="2261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-1"/>
            <a:ext cx="10972800" cy="1260909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Складання речень за </a:t>
            </a:r>
            <a:r>
              <a:rPr lang="uk-UA" dirty="0" smtClean="0"/>
              <a:t>схемами (</a:t>
            </a:r>
            <a:r>
              <a:rPr lang="uk-UA" dirty="0" err="1" smtClean="0"/>
              <a:t>Продовжи</a:t>
            </a:r>
            <a:r>
              <a:rPr lang="uk-UA" dirty="0" smtClean="0"/>
              <a:t> – Для чого?)</a:t>
            </a:r>
            <a:endParaRPr lang="uk-UA" dirty="0"/>
          </a:p>
        </p:txBody>
      </p:sp>
      <p:pic>
        <p:nvPicPr>
          <p:cNvPr id="46082" name="Picture 2" descr="D:\1 клас 2020\Цікаво\FB_IMG_16119021655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5032"/>
            <a:ext cx="6858000" cy="3859730"/>
          </a:xfrm>
          <a:prstGeom prst="rect">
            <a:avLst/>
          </a:prstGeom>
          <a:noFill/>
        </p:spPr>
      </p:pic>
      <p:pic>
        <p:nvPicPr>
          <p:cNvPr id="46083" name="Picture 3" descr="D:\1 клас 2020\Цікаво\FB_IMG_161190217057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7439" y="3282214"/>
            <a:ext cx="6004561" cy="3501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423" y="4863127"/>
            <a:ext cx="2111915" cy="16281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4004"/>
            <a:ext cx="10972800" cy="904775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latin typeface="+mn-lt"/>
              </a:rPr>
              <a:t>Читання </a:t>
            </a:r>
            <a:r>
              <a:rPr lang="uk-UA" sz="4000" dirty="0">
                <a:latin typeface="+mn-lt"/>
              </a:rPr>
              <a:t>є основою опанування всіх наук, розвитку людського </a:t>
            </a:r>
            <a:r>
              <a:rPr lang="uk-UA" sz="4000" dirty="0" smtClean="0">
                <a:latin typeface="+mn-lt"/>
              </a:rPr>
              <a:t>інтелекту.</a:t>
            </a:r>
            <a:endParaRPr lang="en-US" sz="40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029903"/>
            <a:ext cx="10972800" cy="52946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       Тому </a:t>
            </a:r>
            <a:r>
              <a:rPr lang="uk-UA" dirty="0"/>
              <a:t>важливо саме в початкових класах сформувати в учнів </a:t>
            </a:r>
            <a:r>
              <a:rPr lang="uk-UA" i="1" dirty="0"/>
              <a:t>технічну сторону читання, уміння працювати з різними видами текстів, забезпечити максимальний вплив </a:t>
            </a:r>
            <a:r>
              <a:rPr lang="uk-UA" dirty="0"/>
              <a:t>твору на школяра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        Розвиток </a:t>
            </a:r>
            <a:r>
              <a:rPr lang="uk-UA" dirty="0"/>
              <a:t>мовлення молодшого школяра виявляється в тому, що формується </a:t>
            </a:r>
            <a:r>
              <a:rPr lang="uk-UA" b="1" i="1" dirty="0"/>
              <a:t>навичка читання,</a:t>
            </a:r>
            <a:r>
              <a:rPr lang="uk-UA" dirty="0"/>
              <a:t> тобто досить </a:t>
            </a:r>
            <a:r>
              <a:rPr lang="uk-UA" i="1" dirty="0"/>
              <a:t>швидке і правильне пізнання літер та їхніх поєднань, і перетворення побачених знаків у вимовлені звуки, слова</a:t>
            </a:r>
            <a:r>
              <a:rPr lang="uk-UA" i="1" dirty="0" smtClean="0"/>
              <a:t>.</a:t>
            </a:r>
          </a:p>
          <a:p>
            <a:pPr marL="0" indent="0">
              <a:buNone/>
            </a:pPr>
            <a:r>
              <a:rPr lang="uk-UA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6770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098" name="Picture 2" descr="Ð Ð°Ð¼ÐºÐ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6998" y="-2667002"/>
            <a:ext cx="6858000" cy="121920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99396" y="6175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4800" dirty="0" smtClean="0"/>
              <a:t>              На городі </a:t>
            </a:r>
            <a:endParaRPr lang="uk-UA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599395" y="1850922"/>
            <a:ext cx="115926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 smtClean="0"/>
              <a:t>  Росли на городі                       . Товстий</a:t>
            </a:r>
          </a:p>
          <a:p>
            <a:r>
              <a:rPr lang="uk-UA" sz="4800" dirty="0" smtClean="0"/>
              <a:t>           виліз на  тин. Жовта </a:t>
            </a:r>
          </a:p>
          <a:p>
            <a:r>
              <a:rPr lang="uk-UA" sz="4800" dirty="0" smtClean="0"/>
              <a:t>           грілася   на         .   Зелений</a:t>
            </a:r>
          </a:p>
          <a:p>
            <a:r>
              <a:rPr lang="uk-UA" sz="4800" dirty="0" smtClean="0"/>
              <a:t>                    дрімав   під             .                    Червоний                     пишався </a:t>
            </a:r>
          </a:p>
          <a:p>
            <a:r>
              <a:rPr lang="uk-UA" sz="4800" dirty="0"/>
              <a:t> </a:t>
            </a:r>
            <a:r>
              <a:rPr lang="uk-UA" sz="4800" dirty="0" smtClean="0"/>
              <a:t> своєю красою.</a:t>
            </a:r>
            <a:endParaRPr lang="uk-UA" sz="4800" dirty="0"/>
          </a:p>
        </p:txBody>
      </p:sp>
      <p:pic>
        <p:nvPicPr>
          <p:cNvPr id="7" name="Picture 2" descr="http://www.volyncard.in.ua/wp-content/uploads/2014/05/fresh_ov_r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900" y="1353514"/>
            <a:ext cx="3177303" cy="1472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Ð ÐµÐ·ÑÐ»ÑÑÐ°Ñ Ð¿Ð¾ÑÑÐºÑ Ð·Ð¾Ð±ÑÐ°Ð¶ÐµÐ½Ñ Ð·Ð° Ð·Ð°Ð¿Ð¸ÑÐ¾Ð¼ &quot;Ð³Ð°ÑÐ±ÑÐ·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08" y="2461635"/>
            <a:ext cx="1550219" cy="9481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096" y="2683247"/>
            <a:ext cx="1629772" cy="8889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32777" y="3324329"/>
            <a:ext cx="1536171" cy="9811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10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AutoShape 1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AutoShape 14" descr="ÐÐ³ÑÑÐµÑ Ð²ÐµÐºÑÐ¾Ñ, SVG. ÐºÐ»Ð¸Ð¿Ð°ÑÑ"/>
          <p:cNvSpPr>
            <a:spLocks noChangeAspect="1" noChangeArrowheads="1"/>
          </p:cNvSpPr>
          <p:nvPr/>
        </p:nvSpPr>
        <p:spPr bwMode="auto">
          <a:xfrm>
            <a:off x="613833" y="1603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AutoShape 16" descr="ÐÐ³ÑÑÐµÑ Ð²ÐµÐºÑÐ¾Ñ, SVG. ÐºÐ»Ð¸Ð¿Ð°ÑÑ"/>
          <p:cNvSpPr>
            <a:spLocks noChangeAspect="1" noChangeArrowheads="1"/>
          </p:cNvSpPr>
          <p:nvPr/>
        </p:nvSpPr>
        <p:spPr bwMode="auto">
          <a:xfrm>
            <a:off x="817033" y="3127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AutoShape 18" descr="ÐÐ³ÑÑÐµÑ Ð²ÐµÐºÑÐ¾Ñ, SVG. ÐºÐ»Ð¸Ð¿Ð°ÑÑ"/>
          <p:cNvSpPr>
            <a:spLocks noChangeAspect="1" noChangeArrowheads="1"/>
          </p:cNvSpPr>
          <p:nvPr/>
        </p:nvSpPr>
        <p:spPr bwMode="auto">
          <a:xfrm>
            <a:off x="1020233" y="4651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6" name="Picture 20" descr="Ð ÐµÐ·ÑÐ»ÑÑÐ°Ñ Ð¿Ð¾ÑÑÐºÑ Ð·Ð¾Ð±ÑÐ°Ð¶ÐµÐ½Ñ Ð·Ð° Ð·Ð°Ð¿Ð¸ÑÐ¾Ð¼ &quot;Ð¾Ð³ÑÑÐ¾Ðº ÐºÐ»ÑÐ¿Ð°ÑÑ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0416">
            <a:off x="811038" y="4171378"/>
            <a:ext cx="2463511" cy="5393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65401">
            <a:off x="9157877" y="3782703"/>
            <a:ext cx="912921" cy="14087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4" descr="Ð ÐµÐ·ÑÐ»ÑÑÐ°Ñ Ð¿Ð¾ÑÑÐºÑ Ð·Ð¾Ð±ÑÐ°Ð¶ÐµÐ½Ñ Ð·Ð° Ð·Ð°Ð¿Ð¸ÑÐ¾Ð¼ &quot;Ð¿Ð¾Ð¼ÑÐ´Ð¾ÑÐºÐ»ÑÐ¿Ð°ÑÑ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822" y="4728429"/>
            <a:ext cx="1321991" cy="9941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3634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 descr="D:\1 клас 2020\Цікаво\FB_IMG_1608409411981.jpg"/>
          <p:cNvPicPr>
            <a:picLocks noChangeAspect="1" noChangeArrowheads="1"/>
          </p:cNvPicPr>
          <p:nvPr/>
        </p:nvPicPr>
        <p:blipFill>
          <a:blip r:embed="rId2" cstate="print"/>
          <a:srcRect l="6982" t="23146" r="6702" b="20304"/>
          <a:stretch>
            <a:fillRect/>
          </a:stretch>
        </p:blipFill>
        <p:spPr bwMode="auto">
          <a:xfrm>
            <a:off x="1925051" y="3123398"/>
            <a:ext cx="5120641" cy="37346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5504"/>
            <a:ext cx="10972800" cy="62564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Анаграми                                              Ребуси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885524"/>
            <a:ext cx="39944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7200" b="1" dirty="0" err="1" smtClean="0">
                <a:latin typeface="Arial Black" panose="020B0A04020102020204" pitchFamily="34" charset="0"/>
              </a:rPr>
              <a:t>к</a:t>
            </a:r>
            <a:r>
              <a:rPr lang="uk-UA" sz="7200" b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а</a:t>
            </a:r>
            <a:r>
              <a:rPr lang="uk-UA" sz="7200" b="1" dirty="0" err="1" smtClean="0">
                <a:latin typeface="Arial Black" panose="020B0A04020102020204" pitchFamily="34" charset="0"/>
              </a:rPr>
              <a:t>т</a:t>
            </a:r>
            <a:r>
              <a:rPr lang="uk-UA" sz="7200" b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і</a:t>
            </a:r>
            <a:r>
              <a:rPr lang="uk-UA" sz="7200" b="1" dirty="0" err="1" smtClean="0">
                <a:latin typeface="Arial Black" panose="020B0A04020102020204" pitchFamily="34" charset="0"/>
              </a:rPr>
              <a:t>л</a:t>
            </a:r>
            <a:endParaRPr lang="uk-UA" sz="7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912650"/>
            <a:ext cx="30941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7200" b="1" dirty="0" err="1" smtClean="0">
                <a:latin typeface="Arial Black" panose="020B0A04020102020204" pitchFamily="34" charset="0"/>
              </a:rPr>
              <a:t>р</a:t>
            </a:r>
            <a:r>
              <a:rPr lang="uk-UA" sz="7200" b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е</a:t>
            </a:r>
            <a:r>
              <a:rPr lang="uk-UA" sz="7200" b="1" dirty="0" err="1" smtClean="0">
                <a:latin typeface="Arial Black" panose="020B0A04020102020204" pitchFamily="34" charset="0"/>
              </a:rPr>
              <a:t>т</a:t>
            </a:r>
            <a:r>
              <a:rPr lang="uk-UA" sz="7200" b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а</a:t>
            </a:r>
            <a:r>
              <a:rPr lang="uk-UA" sz="7200" b="1" dirty="0" err="1" smtClean="0">
                <a:latin typeface="Arial Black" panose="020B0A04020102020204" pitchFamily="34" charset="0"/>
              </a:rPr>
              <a:t>к</a:t>
            </a:r>
            <a:endParaRPr lang="uk-UA" sz="7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6708" y="616015"/>
            <a:ext cx="2563742" cy="1289614"/>
          </a:xfrm>
          <a:prstGeom prst="rect">
            <a:avLst/>
          </a:prstGeom>
        </p:spPr>
      </p:pic>
      <p:pic>
        <p:nvPicPr>
          <p:cNvPr id="7" name="Содержимое 6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240490" y="2050181"/>
            <a:ext cx="2219573" cy="1185252"/>
          </a:xfrm>
          <a:prstGeom prst="rect">
            <a:avLst/>
          </a:prstGeom>
        </p:spPr>
      </p:pic>
      <p:pic>
        <p:nvPicPr>
          <p:cNvPr id="50178" name="Picture 2" descr="Розгадуємо ребуси на тему «Професії» – Розвиток дитини | Abc chart,  Learning the alphabet, Toddler chart"/>
          <p:cNvPicPr>
            <a:picLocks noChangeAspect="1" noChangeArrowheads="1"/>
          </p:cNvPicPr>
          <p:nvPr/>
        </p:nvPicPr>
        <p:blipFill>
          <a:blip r:embed="rId5" cstate="print"/>
          <a:srcRect t="6490" b="8729"/>
          <a:stretch>
            <a:fillRect/>
          </a:stretch>
        </p:blipFill>
        <p:spPr bwMode="auto">
          <a:xfrm>
            <a:off x="7239767" y="904775"/>
            <a:ext cx="4714809" cy="56601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34754" y="3244334"/>
            <a:ext cx="36479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 smtClean="0">
                <a:solidFill>
                  <a:srgbClr val="0070C0"/>
                </a:solidFill>
              </a:rPr>
              <a:t>Шифри</a:t>
            </a:r>
            <a:r>
              <a:rPr lang="uk-UA" dirty="0" smtClean="0"/>
              <a:t>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27773"/>
          </a:xfrm>
        </p:spPr>
        <p:txBody>
          <a:bodyPr/>
          <a:lstStyle/>
          <a:p>
            <a:r>
              <a:rPr lang="uk-UA" dirty="0" smtClean="0"/>
              <a:t>Гра </a:t>
            </a:r>
            <a:r>
              <a:rPr lang="uk-UA" dirty="0" err="1" smtClean="0"/>
              <a:t>“Крути</a:t>
            </a:r>
            <a:r>
              <a:rPr lang="uk-UA" dirty="0" smtClean="0"/>
              <a:t>, складай, </a:t>
            </a:r>
            <a:r>
              <a:rPr lang="uk-UA" dirty="0" err="1" smtClean="0"/>
              <a:t>додумай”</a:t>
            </a:r>
            <a:endParaRPr lang="uk-UA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7632" y="981776"/>
            <a:ext cx="7703508" cy="374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 descr="C:\Users\vinga\Desktop\atqc,er\20210301_12251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857202">
            <a:off x="7776002" y="3109780"/>
            <a:ext cx="5470688" cy="2659362"/>
          </a:xfrm>
          <a:prstGeom prst="rect">
            <a:avLst/>
          </a:prstGeom>
          <a:noFill/>
        </p:spPr>
      </p:pic>
      <p:pic>
        <p:nvPicPr>
          <p:cNvPr id="29700" name="Picture 4" descr="C:\Users\vinga\Desktop\atqc,er\20210225_1441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630" y="4665890"/>
            <a:ext cx="4257574" cy="2069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199" y="365126"/>
            <a:ext cx="10532633" cy="764428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707070"/>
                </a:solidFill>
                <a:latin typeface="+mn-lt"/>
              </a:rPr>
              <a:t> </a:t>
            </a:r>
            <a:r>
              <a:rPr lang="uk-UA" sz="4000" b="1" i="1" dirty="0">
                <a:latin typeface="+mn-lt"/>
              </a:rPr>
              <a:t>Інтерактивні технології 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838200" y="1473798"/>
            <a:ext cx="4497593" cy="4703165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uk-UA" dirty="0"/>
              <a:t>розвивають комунікативні вміння і </a:t>
            </a:r>
            <a:r>
              <a:rPr lang="uk-UA" dirty="0" smtClean="0"/>
              <a:t>навички, творчі здібності;</a:t>
            </a:r>
          </a:p>
          <a:p>
            <a:endParaRPr lang="uk-UA" dirty="0" smtClean="0"/>
          </a:p>
          <a:p>
            <a:r>
              <a:rPr lang="uk-UA" dirty="0" smtClean="0"/>
              <a:t>допомагають </a:t>
            </a:r>
            <a:r>
              <a:rPr lang="uk-UA" dirty="0"/>
              <a:t>встановленню емоційних контактів з </a:t>
            </a:r>
            <a:r>
              <a:rPr lang="uk-UA" dirty="0" smtClean="0"/>
              <a:t>учнями;</a:t>
            </a:r>
          </a:p>
          <a:p>
            <a:endParaRPr lang="uk-UA" dirty="0" smtClean="0"/>
          </a:p>
          <a:p>
            <a:r>
              <a:rPr lang="uk-UA" dirty="0" smtClean="0"/>
              <a:t>створюють </a:t>
            </a:r>
            <a:r>
              <a:rPr lang="uk-UA" dirty="0"/>
              <a:t>ситуацію успіху.  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5884432" y="1129554"/>
            <a:ext cx="5723069" cy="5561700"/>
          </a:xfrm>
          <a:ln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uk-UA" dirty="0" smtClean="0"/>
              <a:t>               </a:t>
            </a:r>
          </a:p>
          <a:p>
            <a:pPr marL="0" indent="0" algn="ctr">
              <a:buNone/>
            </a:pPr>
            <a:r>
              <a:rPr lang="uk-UA" sz="6000" i="1" dirty="0" smtClean="0"/>
              <a:t>Інтерактивні технології на уроках навчання грамоти:</a:t>
            </a:r>
            <a:endParaRPr lang="uk-UA" sz="6000" i="1" dirty="0"/>
          </a:p>
          <a:p>
            <a:r>
              <a:rPr lang="uk-UA" sz="6000" dirty="0" smtClean="0"/>
              <a:t>Складання </a:t>
            </a:r>
            <a:r>
              <a:rPr lang="uk-UA" sz="6000" dirty="0"/>
              <a:t>«павутинки» </a:t>
            </a:r>
          </a:p>
          <a:p>
            <a:r>
              <a:rPr lang="uk-UA" sz="6000" dirty="0"/>
              <a:t>«Асоціативний кущ» </a:t>
            </a:r>
          </a:p>
          <a:p>
            <a:r>
              <a:rPr lang="uk-UA" sz="6000" dirty="0"/>
              <a:t> «Роз'єднай слова» </a:t>
            </a:r>
          </a:p>
          <a:p>
            <a:r>
              <a:rPr lang="uk-UA" sz="6000" dirty="0"/>
              <a:t>«</a:t>
            </a:r>
            <a:r>
              <a:rPr lang="uk-UA" sz="6000" dirty="0" err="1"/>
              <a:t>Дешифрувальник</a:t>
            </a:r>
            <a:r>
              <a:rPr lang="uk-UA" sz="6000" dirty="0"/>
              <a:t>» </a:t>
            </a:r>
          </a:p>
          <a:p>
            <a:r>
              <a:rPr lang="uk-UA" sz="6000" dirty="0"/>
              <a:t>Робота в парах </a:t>
            </a:r>
          </a:p>
          <a:p>
            <a:r>
              <a:rPr lang="uk-UA" sz="6000" dirty="0"/>
              <a:t>Робота в групах </a:t>
            </a:r>
          </a:p>
          <a:p>
            <a:r>
              <a:rPr lang="uk-UA" sz="6000" dirty="0" err="1"/>
              <a:t>Сенкан</a:t>
            </a:r>
            <a:r>
              <a:rPr lang="uk-UA" sz="6000" dirty="0"/>
              <a:t> </a:t>
            </a:r>
          </a:p>
          <a:p>
            <a:r>
              <a:rPr lang="uk-UA" sz="6000" dirty="0"/>
              <a:t>«Мікрофон» </a:t>
            </a:r>
          </a:p>
          <a:p>
            <a:r>
              <a:rPr lang="uk-UA" sz="6000" dirty="0"/>
              <a:t>«Крісло автора» </a:t>
            </a:r>
          </a:p>
          <a:p>
            <a:r>
              <a:rPr lang="uk-UA" sz="6000" dirty="0"/>
              <a:t>Інтерв'ю </a:t>
            </a:r>
          </a:p>
          <a:p>
            <a:r>
              <a:rPr lang="uk-UA" sz="6000" dirty="0" smtClean="0"/>
              <a:t>«Анаграми»</a:t>
            </a:r>
            <a:r>
              <a:rPr lang="uk-UA" sz="6000" dirty="0"/>
              <a:t> </a:t>
            </a:r>
            <a:endParaRPr lang="uk-UA" sz="6000" i="1" dirty="0"/>
          </a:p>
          <a:p>
            <a:r>
              <a:rPr lang="uk-UA" sz="6000" dirty="0"/>
              <a:t>«</a:t>
            </a:r>
            <a:r>
              <a:rPr lang="uk-UA" sz="6000" dirty="0" smtClean="0"/>
              <a:t>Кросворди» </a:t>
            </a:r>
          </a:p>
          <a:p>
            <a:r>
              <a:rPr lang="uk-UA" sz="6000" dirty="0" err="1" smtClean="0"/>
              <a:t>“Пошуки</a:t>
            </a:r>
            <a:r>
              <a:rPr lang="uk-UA" sz="6000" dirty="0" smtClean="0"/>
              <a:t> </a:t>
            </a:r>
            <a:r>
              <a:rPr lang="uk-UA" sz="6000" dirty="0" err="1" smtClean="0"/>
              <a:t>Шерлока”</a:t>
            </a:r>
            <a:endParaRPr lang="uk-UA" sz="6000" dirty="0"/>
          </a:p>
          <a:p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939" y="3150659"/>
            <a:ext cx="2462453" cy="20848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757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9369" y="420914"/>
            <a:ext cx="5804033" cy="5274644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b="1" i="1" dirty="0" smtClean="0">
                <a:solidFill>
                  <a:srgbClr val="FF0000"/>
                </a:solidFill>
              </a:rPr>
              <a:t>“Я досліджую </a:t>
            </a:r>
            <a:r>
              <a:rPr lang="uk-UA" sz="2800" b="1" i="1" dirty="0" err="1" smtClean="0">
                <a:solidFill>
                  <a:srgbClr val="FF0000"/>
                </a:solidFill>
              </a:rPr>
              <a:t>світ”</a:t>
            </a:r>
            <a:endParaRPr lang="uk-UA" sz="2800" b="1" i="1" dirty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endParaRPr lang="uk-UA" sz="2800" b="1" i="1" dirty="0"/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комунікативно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– ситуаційні </a:t>
            </a: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завдання,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які подаються у вигляді діалогу, роздуму, </a:t>
            </a:r>
          </a:p>
          <a:p>
            <a:pPr eaLnBrk="1" hangingPunct="1">
              <a:defRPr/>
            </a:pP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розповіді, </a:t>
            </a: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поради.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опис і </a:t>
            </a:r>
            <a:r>
              <a:rPr lang="uk-UA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обгрунтування</a:t>
            </a: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дослідів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подорож по країнам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uk-UA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eaLnBrk="1" hangingPunct="1">
              <a:defRPr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14174" y="962075"/>
            <a:ext cx="5669280" cy="5679356"/>
          </a:xfrm>
          <a:prstGeom prst="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400" b="1" i="1" dirty="0">
                <a:solidFill>
                  <a:srgbClr val="0000FF"/>
                </a:solidFill>
              </a:rPr>
              <a:t>Математика </a:t>
            </a:r>
          </a:p>
          <a:p>
            <a:pPr algn="ctr" eaLnBrk="1" hangingPunct="1">
              <a:defRPr/>
            </a:pPr>
            <a:endParaRPr lang="uk-UA" sz="2400" b="1" i="1" dirty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uk-UA" sz="2400" dirty="0"/>
              <a:t> </a:t>
            </a:r>
            <a:r>
              <a:rPr lang="uk-UA" sz="2400" dirty="0">
                <a:solidFill>
                  <a:schemeClr val="tx1"/>
                </a:solidFill>
              </a:rPr>
              <a:t>аналіз задач, пошуку плану їх розв'язування,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uk-UA" sz="2400" dirty="0">
                <a:solidFill>
                  <a:schemeClr val="tx1"/>
                </a:solidFill>
              </a:rPr>
              <a:t> розв'язування рівнянь, діти пояснюють та обґрунтовують кожен крок,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uk-UA" sz="2400" dirty="0">
                <a:solidFill>
                  <a:schemeClr val="tx1"/>
                </a:solidFill>
              </a:rPr>
              <a:t> читання виразів,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uk-UA" sz="2400" dirty="0">
                <a:solidFill>
                  <a:schemeClr val="tx1"/>
                </a:solidFill>
              </a:rPr>
              <a:t>Формулюванні правил, алгоритмів,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uk-UA" sz="2400" dirty="0">
                <a:solidFill>
                  <a:schemeClr val="tx1"/>
                </a:solidFill>
              </a:rPr>
              <a:t>Коментування послідовності побудови геометричних </a:t>
            </a:r>
            <a:r>
              <a:rPr lang="uk-UA" sz="2400" dirty="0" smtClean="0">
                <a:solidFill>
                  <a:schemeClr val="tx1"/>
                </a:solidFill>
              </a:rPr>
              <a:t>фігур, їх відмінність за формою, розміром, кольором</a:t>
            </a:r>
            <a:endParaRPr lang="uk-UA" sz="2400" dirty="0">
              <a:solidFill>
                <a:schemeClr val="tx1"/>
              </a:solidFill>
            </a:endParaRPr>
          </a:p>
          <a:p>
            <a:pPr algn="ctr" eaLnBrk="1" hangingPunct="1">
              <a:buFont typeface="Wingdings" pitchFamily="2" charset="2"/>
              <a:buChar char="§"/>
              <a:defRPr/>
            </a:pPr>
            <a:endParaRPr lang="uk-UA" sz="2000" dirty="0"/>
          </a:p>
          <a:p>
            <a:pPr algn="ctr" eaLnBrk="1" hangingPunct="1"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1532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Чим я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пізнаю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світ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121" name="Picture 1" descr="D:\1 клас 2020\ЧИМ Я ПІЗНАЮ СВІТ\чим я пізнаю світ\ГРА\95786089_540541060216151_5336791564461015040_n.jpg"/>
          <p:cNvPicPr>
            <a:picLocks noChangeAspect="1" noChangeArrowheads="1"/>
          </p:cNvPicPr>
          <p:nvPr/>
        </p:nvPicPr>
        <p:blipFill>
          <a:blip r:embed="rId2" cstate="print"/>
          <a:srcRect l="6444" t="6516" r="51871" b="5517"/>
          <a:stretch>
            <a:fillRect/>
          </a:stretch>
        </p:blipFill>
        <p:spPr bwMode="auto">
          <a:xfrm>
            <a:off x="240632" y="904775"/>
            <a:ext cx="2858703" cy="4658627"/>
          </a:xfrm>
          <a:prstGeom prst="rect">
            <a:avLst/>
          </a:prstGeom>
          <a:noFill/>
        </p:spPr>
      </p:pic>
      <p:pic>
        <p:nvPicPr>
          <p:cNvPr id="5123" name="Picture 3" descr="D:\1 клас 2020\ЧИМ Я ПІЗНАЮ СВІТ\чим я пізнаю світ\ГРА\95765852_540540883549502_1655019592579284992_n.jpg"/>
          <p:cNvPicPr>
            <a:picLocks noChangeAspect="1" noChangeArrowheads="1"/>
          </p:cNvPicPr>
          <p:nvPr/>
        </p:nvPicPr>
        <p:blipFill>
          <a:blip r:embed="rId3" cstate="print"/>
          <a:srcRect l="4901" t="5608" r="52292" b="5153"/>
          <a:stretch>
            <a:fillRect/>
          </a:stretch>
        </p:blipFill>
        <p:spPr bwMode="auto">
          <a:xfrm>
            <a:off x="3339967" y="1819174"/>
            <a:ext cx="2935705" cy="4726005"/>
          </a:xfrm>
          <a:prstGeom prst="rect">
            <a:avLst/>
          </a:prstGeom>
          <a:noFill/>
        </p:spPr>
      </p:pic>
      <p:pic>
        <p:nvPicPr>
          <p:cNvPr id="5124" name="Picture 4" descr="D:\1 клас 2020\ЧИМ Я ПІЗНАЮ СВІТ\чим я пізнаю світ\ГРА\95625999_540540880216169_8468444058983858176_n.jpg"/>
          <p:cNvPicPr>
            <a:picLocks noChangeAspect="1" noChangeArrowheads="1"/>
          </p:cNvPicPr>
          <p:nvPr/>
        </p:nvPicPr>
        <p:blipFill>
          <a:blip r:embed="rId4" cstate="print"/>
          <a:srcRect l="6865" t="5789" r="51731" b="5880"/>
          <a:stretch>
            <a:fillRect/>
          </a:stretch>
        </p:blipFill>
        <p:spPr bwMode="auto">
          <a:xfrm>
            <a:off x="6391175" y="567891"/>
            <a:ext cx="2839452" cy="4677878"/>
          </a:xfrm>
          <a:prstGeom prst="rect">
            <a:avLst/>
          </a:prstGeom>
          <a:noFill/>
        </p:spPr>
      </p:pic>
      <p:pic>
        <p:nvPicPr>
          <p:cNvPr id="5125" name="Picture 5" descr="D:\1 клас 2020\ЧИМ Я ПІЗНАЮ СВІТ\чим я пізнаю світ\ГРА\95861252_540540886882835_177321328292921344_n.jpg"/>
          <p:cNvPicPr>
            <a:picLocks noChangeAspect="1" noChangeArrowheads="1"/>
          </p:cNvPicPr>
          <p:nvPr/>
        </p:nvPicPr>
        <p:blipFill>
          <a:blip r:embed="rId5" cstate="print"/>
          <a:srcRect l="51357" t="4335" r="5836" b="5335"/>
          <a:stretch>
            <a:fillRect/>
          </a:stretch>
        </p:blipFill>
        <p:spPr bwMode="auto">
          <a:xfrm>
            <a:off x="9256294" y="2074244"/>
            <a:ext cx="2935706" cy="47837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700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                                      </a:t>
            </a:r>
            <a:r>
              <a:rPr lang="uk-UA" dirty="0" err="1" smtClean="0"/>
              <a:t>Викоритання</a:t>
            </a:r>
            <a:r>
              <a:rPr lang="uk-UA" dirty="0" smtClean="0"/>
              <a:t> </a:t>
            </a:r>
            <a:r>
              <a:rPr lang="en-US" dirty="0" smtClean="0"/>
              <a:t>Lego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3250" name="Picture 2" descr="D:\1 клас 2020\ЧИМ Я ПІЗНАЮ СВІТ\чим я пізнаю світ\гра з лего\92123308_245413433248978_2469422224570843136_n.jpg"/>
          <p:cNvPicPr>
            <a:picLocks noChangeAspect="1" noChangeArrowheads="1"/>
          </p:cNvPicPr>
          <p:nvPr/>
        </p:nvPicPr>
        <p:blipFill>
          <a:blip r:embed="rId2" cstate="print"/>
          <a:srcRect l="4193" t="5441" r="8015" b="6849"/>
          <a:stretch>
            <a:fillRect/>
          </a:stretch>
        </p:blipFill>
        <p:spPr bwMode="auto">
          <a:xfrm>
            <a:off x="199582" y="163630"/>
            <a:ext cx="4343542" cy="3085859"/>
          </a:xfrm>
          <a:prstGeom prst="rect">
            <a:avLst/>
          </a:prstGeom>
          <a:noFill/>
        </p:spPr>
      </p:pic>
      <p:pic>
        <p:nvPicPr>
          <p:cNvPr id="53251" name="Picture 3" descr="D:\1 клас 2020\ЧИМ Я ПІЗНАЮ СВІТ\чим я пізнаю світ\гра з лего\92244648_245413689915619_7645041357383270400_n.jpg"/>
          <p:cNvPicPr>
            <a:picLocks noChangeAspect="1" noChangeArrowheads="1"/>
          </p:cNvPicPr>
          <p:nvPr/>
        </p:nvPicPr>
        <p:blipFill>
          <a:blip r:embed="rId3" cstate="print"/>
          <a:srcRect l="4336" t="2535" r="5111" b="7637"/>
          <a:stretch>
            <a:fillRect/>
          </a:stretch>
        </p:blipFill>
        <p:spPr bwMode="auto">
          <a:xfrm>
            <a:off x="3157085" y="3330342"/>
            <a:ext cx="4371507" cy="3041583"/>
          </a:xfrm>
          <a:prstGeom prst="rect">
            <a:avLst/>
          </a:prstGeom>
          <a:noFill/>
        </p:spPr>
      </p:pic>
      <p:pic>
        <p:nvPicPr>
          <p:cNvPr id="53252" name="Picture 4" descr="D:\1 клас 2020\ЧИМ Я ПІЗНАЮ СВІТ\чим я пізнаю світ\гра з лего\92643007_245413559915632_1367983402019454976_n.jpg"/>
          <p:cNvPicPr>
            <a:picLocks noChangeAspect="1" noChangeArrowheads="1"/>
          </p:cNvPicPr>
          <p:nvPr/>
        </p:nvPicPr>
        <p:blipFill>
          <a:blip r:embed="rId4" cstate="print"/>
          <a:srcRect l="5871" t="5624" r="6129" b="7076"/>
          <a:stretch>
            <a:fillRect/>
          </a:stretch>
        </p:blipFill>
        <p:spPr bwMode="auto">
          <a:xfrm>
            <a:off x="7341921" y="1135781"/>
            <a:ext cx="4850079" cy="33880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3152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Розкажи про…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4274" name="Picture 2" descr="D:\1 клас 2020\ТИЖДЕНЬ 22 - ТРАНСПОРТ\116261052_903407990143829_105948975019608027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8199"/>
            <a:ext cx="5347636" cy="4181554"/>
          </a:xfrm>
          <a:prstGeom prst="rect">
            <a:avLst/>
          </a:prstGeom>
          <a:noFill/>
        </p:spPr>
      </p:pic>
      <p:pic>
        <p:nvPicPr>
          <p:cNvPr id="54275" name="Picture 3" descr="D:\1 клас 2020\Тиждень 3-МОЇ ДРУЗІ\116269188_903408180143810_816641631053302647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8712" y="1876926"/>
            <a:ext cx="6475115" cy="4981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73255"/>
            <a:ext cx="10972800" cy="741145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Опиши за опорною схемою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5298" name="Picture 2" descr="D:\1 клас 2020\ТИЖДЕНЬ 8-ТЕХНІКА ЯКА ДОПОМАГАЄ\Укр мова\37615315_1865848770377431_1274421533795680256_n.jpg"/>
          <p:cNvPicPr>
            <a:picLocks noChangeAspect="1" noChangeArrowheads="1"/>
          </p:cNvPicPr>
          <p:nvPr/>
        </p:nvPicPr>
        <p:blipFill>
          <a:blip r:embed="rId2" cstate="print"/>
          <a:srcRect t="4645" b="5829"/>
          <a:stretch>
            <a:fillRect/>
          </a:stretch>
        </p:blipFill>
        <p:spPr bwMode="auto">
          <a:xfrm>
            <a:off x="332439" y="1126156"/>
            <a:ext cx="3422650" cy="5457523"/>
          </a:xfrm>
          <a:prstGeom prst="rect">
            <a:avLst/>
          </a:prstGeom>
          <a:noFill/>
        </p:spPr>
      </p:pic>
      <p:pic>
        <p:nvPicPr>
          <p:cNvPr id="55300" name="Picture 4" descr="D:\1 клас 2020\ТИЖДЕНЬ 8-ТЕХНІКА ЯКА ДОПОМАГАЄ\116445406_903404630144165_2935008496421693154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1420" y="1242261"/>
            <a:ext cx="7352899" cy="55146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-2"/>
            <a:ext cx="10972800" cy="1414915"/>
          </a:xfrm>
        </p:spPr>
        <p:txBody>
          <a:bodyPr>
            <a:normAutofit fontScale="90000"/>
          </a:bodyPr>
          <a:lstStyle/>
          <a:p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943430"/>
            <a:ext cx="10972800" cy="4818741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uk-UA" dirty="0" smtClean="0"/>
          </a:p>
          <a:p>
            <a:r>
              <a:rPr lang="uk-UA" sz="9600" b="1" dirty="0" smtClean="0">
                <a:solidFill>
                  <a:srgbClr val="FF0000"/>
                </a:solidFill>
              </a:rPr>
              <a:t>Вправи на розвиток звукової сторони мовлення</a:t>
            </a:r>
            <a:endParaRPr lang="uk-UA" sz="9600" dirty="0" smtClean="0">
              <a:solidFill>
                <a:srgbClr val="FF0000"/>
              </a:solidFill>
            </a:endParaRPr>
          </a:p>
          <a:p>
            <a:r>
              <a:rPr lang="uk-UA" sz="8000" b="1" dirty="0" smtClean="0">
                <a:solidFill>
                  <a:srgbClr val="0070C0"/>
                </a:solidFill>
              </a:rPr>
              <a:t>1. Дотримуючись наголосу, прочитайте слова:</a:t>
            </a:r>
            <a:r>
              <a:rPr lang="uk-UA" sz="8000" dirty="0" smtClean="0">
                <a:solidFill>
                  <a:srgbClr val="0070C0"/>
                </a:solidFill>
              </a:rPr>
              <a:t>  </a:t>
            </a:r>
            <a:r>
              <a:rPr lang="uk-UA" sz="7200" i="1" dirty="0" smtClean="0"/>
              <a:t>Сантиметр, дециметр</a:t>
            </a:r>
          </a:p>
          <a:p>
            <a:r>
              <a:rPr lang="uk-UA" sz="8000" b="1" dirty="0" smtClean="0">
                <a:solidFill>
                  <a:srgbClr val="0070C0"/>
                </a:solidFill>
              </a:rPr>
              <a:t>2. Прочитайте вирази, використовуючи математичні терміни:</a:t>
            </a:r>
            <a:endParaRPr lang="uk-UA" sz="8000" dirty="0" smtClean="0">
              <a:solidFill>
                <a:srgbClr val="0070C0"/>
              </a:solidFill>
            </a:endParaRPr>
          </a:p>
          <a:p>
            <a:r>
              <a:rPr lang="uk-UA" sz="8000" b="1" dirty="0" smtClean="0">
                <a:solidFill>
                  <a:srgbClr val="0070C0"/>
                </a:solidFill>
              </a:rPr>
              <a:t>3. Прочитайте вирази різними способами:</a:t>
            </a:r>
            <a:endParaRPr lang="uk-UA" sz="8000" dirty="0" smtClean="0">
              <a:solidFill>
                <a:srgbClr val="0070C0"/>
              </a:solidFill>
            </a:endParaRPr>
          </a:p>
          <a:p>
            <a:r>
              <a:rPr lang="uk-UA" sz="9600" b="1" dirty="0" smtClean="0">
                <a:solidFill>
                  <a:srgbClr val="FF0000"/>
                </a:solidFill>
              </a:rPr>
              <a:t>Вправи на розвиток словникового запасу школярів</a:t>
            </a:r>
            <a:endParaRPr lang="uk-UA" sz="9600" dirty="0" smtClean="0">
              <a:solidFill>
                <a:srgbClr val="FF0000"/>
              </a:solidFill>
            </a:endParaRPr>
          </a:p>
          <a:p>
            <a:r>
              <a:rPr lang="uk-UA" sz="8000" b="1" dirty="0" smtClean="0">
                <a:solidFill>
                  <a:srgbClr val="0070C0"/>
                </a:solidFill>
              </a:rPr>
              <a:t>1. Вправи на пояснення значень математичних термінів</a:t>
            </a:r>
            <a:endParaRPr lang="uk-UA" sz="8000" dirty="0" smtClean="0">
              <a:solidFill>
                <a:srgbClr val="0070C0"/>
              </a:solidFill>
            </a:endParaRPr>
          </a:p>
          <a:p>
            <a:r>
              <a:rPr lang="uk-UA" sz="8000" b="1" dirty="0" smtClean="0">
                <a:solidFill>
                  <a:srgbClr val="0070C0"/>
                </a:solidFill>
              </a:rPr>
              <a:t>2. Вправи на складання правильних зв'язних висловлювань</a:t>
            </a:r>
            <a:r>
              <a:rPr lang="uk-UA" b="1" dirty="0" smtClean="0"/>
              <a:t>:</a:t>
            </a:r>
            <a:endParaRPr lang="uk-UA" dirty="0" smtClean="0"/>
          </a:p>
          <a:p>
            <a:r>
              <a:rPr lang="uk-UA" sz="8000" b="1" dirty="0" smtClean="0">
                <a:solidFill>
                  <a:srgbClr val="0070C0"/>
                </a:solidFill>
              </a:rPr>
              <a:t>3. Вправи на засвоєння правильного та точного формулювання правил і визначень</a:t>
            </a:r>
          </a:p>
          <a:p>
            <a:r>
              <a:rPr lang="uk-UA" sz="8000" b="1" dirty="0" smtClean="0">
                <a:solidFill>
                  <a:srgbClr val="0070C0"/>
                </a:solidFill>
              </a:rPr>
              <a:t>4. Алгоритми додавання і віднімання частинами</a:t>
            </a:r>
          </a:p>
          <a:p>
            <a:r>
              <a:rPr lang="uk-UA" sz="8000" b="1" dirty="0" smtClean="0">
                <a:solidFill>
                  <a:srgbClr val="0070C0"/>
                </a:solidFill>
              </a:rPr>
              <a:t>5. Алгоритм розв'язання задачі</a:t>
            </a:r>
          </a:p>
          <a:p>
            <a:r>
              <a:rPr lang="uk-UA" sz="9600" b="1" dirty="0" smtClean="0">
                <a:solidFill>
                  <a:srgbClr val="FF0000"/>
                </a:solidFill>
              </a:rPr>
              <a:t>Математичні ігри</a:t>
            </a:r>
          </a:p>
          <a:p>
            <a:r>
              <a:rPr lang="uk-UA" sz="8000" b="1" dirty="0" err="1" smtClean="0">
                <a:solidFill>
                  <a:srgbClr val="0070C0"/>
                </a:solidFill>
              </a:rPr>
              <a:t>“Піццерія”</a:t>
            </a:r>
            <a:endParaRPr lang="uk-UA" sz="8000" b="1" dirty="0" smtClean="0">
              <a:solidFill>
                <a:srgbClr val="0070C0"/>
              </a:solidFill>
            </a:endParaRPr>
          </a:p>
          <a:p>
            <a:r>
              <a:rPr lang="uk-UA" sz="8000" b="1" dirty="0" err="1" smtClean="0">
                <a:solidFill>
                  <a:srgbClr val="0070C0"/>
                </a:solidFill>
              </a:rPr>
              <a:t>“Світ</a:t>
            </a:r>
            <a:r>
              <a:rPr lang="uk-UA" sz="8000" b="1" dirty="0" smtClean="0">
                <a:solidFill>
                  <a:srgbClr val="0070C0"/>
                </a:solidFill>
              </a:rPr>
              <a:t> </a:t>
            </a:r>
            <a:r>
              <a:rPr lang="uk-UA" sz="8000" b="1" dirty="0" err="1" smtClean="0">
                <a:solidFill>
                  <a:srgbClr val="0070C0"/>
                </a:solidFill>
              </a:rPr>
              <a:t>солодощів”</a:t>
            </a:r>
            <a:endParaRPr lang="uk-UA" sz="8000" b="1" dirty="0" smtClean="0">
              <a:solidFill>
                <a:srgbClr val="0070C0"/>
              </a:solidFill>
            </a:endParaRPr>
          </a:p>
          <a:p>
            <a:r>
              <a:rPr lang="uk-UA" sz="8000" b="1" dirty="0" err="1" smtClean="0">
                <a:solidFill>
                  <a:srgbClr val="0070C0"/>
                </a:solidFill>
              </a:rPr>
              <a:t>“Згоден</a:t>
            </a:r>
            <a:r>
              <a:rPr lang="uk-UA" sz="8000" b="1" dirty="0" smtClean="0">
                <a:solidFill>
                  <a:srgbClr val="0070C0"/>
                </a:solidFill>
              </a:rPr>
              <a:t>/Не згоден….., тому що</a:t>
            </a:r>
          </a:p>
          <a:p>
            <a:r>
              <a:rPr lang="uk-UA" sz="8000" b="1" dirty="0" err="1" smtClean="0">
                <a:solidFill>
                  <a:srgbClr val="0070C0"/>
                </a:solidFill>
              </a:rPr>
              <a:t>“Інтерв'ю”</a:t>
            </a:r>
            <a:r>
              <a:rPr lang="uk-UA" sz="8000" b="1" dirty="0" smtClean="0">
                <a:solidFill>
                  <a:srgbClr val="0070C0"/>
                </a:solidFill>
              </a:rPr>
              <a:t> </a:t>
            </a:r>
            <a:endParaRPr lang="uk-UA" sz="80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uk-UA" sz="8600" b="1" dirty="0" smtClean="0"/>
              <a:t>Таким чином, ми бачимо, як на уроках математики можна, вирішуючи багато інших завдань, приділяти увагу й розвитку мовлення учнів.</a:t>
            </a:r>
          </a:p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9943" y="259807"/>
            <a:ext cx="113211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Щодня в ході усного опитування  пропоную  вправи, які містять в собі завдання на вживання математичних термінів.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34754"/>
            <a:ext cx="10972800" cy="77964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Гра </a:t>
            </a:r>
            <a:r>
              <a:rPr lang="uk-UA" dirty="0" err="1" smtClean="0"/>
              <a:t>“Математична</a:t>
            </a:r>
            <a:r>
              <a:rPr lang="uk-UA" dirty="0" smtClean="0"/>
              <a:t> </a:t>
            </a:r>
            <a:r>
              <a:rPr lang="uk-UA" dirty="0" err="1" smtClean="0"/>
              <a:t>піццерія”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07" y="1010652"/>
            <a:ext cx="5306546" cy="2579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 descr="D:\1 клас 2020\фото 1-А клас\20201116_110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540" y="3821229"/>
            <a:ext cx="5409489" cy="2868329"/>
          </a:xfrm>
          <a:prstGeom prst="rect">
            <a:avLst/>
          </a:prstGeom>
          <a:noFill/>
        </p:spPr>
      </p:pic>
      <p:pic>
        <p:nvPicPr>
          <p:cNvPr id="26628" name="Picture 4" descr="D:\1 клас 2020\фото 1-А клас\20201116_1049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122952">
            <a:off x="4620019" y="3050739"/>
            <a:ext cx="8874647" cy="43140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63629"/>
            <a:ext cx="10972800" cy="750771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Гра “ </a:t>
            </a:r>
            <a:r>
              <a:rPr lang="uk-UA" dirty="0" err="1" smtClean="0"/>
              <a:t>Кондитерська”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3" descr="C:\Users\vinga\Documents\ViberDownloads\0-02-05-6efafe3d2b2033947f49ec6b77802351aba60cc8d46e3ea3012273b985e00ba5_ecdbfa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3476" y="1733320"/>
            <a:ext cx="7856980" cy="3820456"/>
          </a:xfrm>
          <a:prstGeom prst="rect">
            <a:avLst/>
          </a:prstGeom>
          <a:noFill/>
        </p:spPr>
      </p:pic>
      <p:pic>
        <p:nvPicPr>
          <p:cNvPr id="5" name="Picture 2" descr="C:\Users\vinga\Documents\ViberDownloads\0-02-05-3f63c626213d6b1922cf1e0a98cdd3261337a078d47c204d1bbd4633c37ff6fe_10fb5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1792" y="896931"/>
            <a:ext cx="3391825" cy="5807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6626" name="Picture 2" descr="D:\1 клас 2020\ТИЖДЕНЬ 23 - ПРОФЕСІЇ\52602815_2084161624998548_2807467310753775616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5654"/>
          <a:stretch>
            <a:fillRect/>
          </a:stretch>
        </p:blipFill>
        <p:spPr bwMode="auto">
          <a:xfrm>
            <a:off x="4726004" y="0"/>
            <a:ext cx="7396095" cy="6439301"/>
          </a:xfrm>
          <a:prstGeom prst="rect">
            <a:avLst/>
          </a:prstGeom>
          <a:noFill/>
        </p:spPr>
      </p:pic>
      <p:pic>
        <p:nvPicPr>
          <p:cNvPr id="26627" name="Picture 3" descr="C:\Users\vinga\Desktop\atqc,er\20210301_1334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730966">
            <a:off x="-792482" y="1810449"/>
            <a:ext cx="6147334" cy="2988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G:\ФБ\реклама 8\5769292208b0d15572c8acf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381752" cy="6858000"/>
          </a:xfrm>
          <a:prstGeom prst="rect">
            <a:avLst/>
          </a:prstGeom>
          <a:noFill/>
        </p:spPr>
      </p:pic>
      <p:pic>
        <p:nvPicPr>
          <p:cNvPr id="3" name="Picture 3" descr="G:\ФБ\реклама 8\5769292208b0d15572c8acf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4496" y="0"/>
            <a:ext cx="6667504" cy="6858000"/>
          </a:xfrm>
          <a:prstGeom prst="rect">
            <a:avLst/>
          </a:prstGeom>
          <a:noFill/>
        </p:spPr>
      </p:pic>
      <p:pic>
        <p:nvPicPr>
          <p:cNvPr id="4" name="Picture 2" descr="G:\ФБ\реклама 7\depositphotos_103983010-stock-illustration-reporter-journalist-woman-pop-a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960" y="285728"/>
            <a:ext cx="2571768" cy="135732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19219" y="214290"/>
            <a:ext cx="13335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44621" y="642919"/>
            <a:ext cx="283272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Інтерв</a:t>
            </a:r>
            <a:r>
              <a:rPr lang="en-US" sz="32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</a:t>
            </a:r>
            <a:r>
              <a:rPr lang="ru-RU" sz="32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</a:t>
            </a:r>
            <a:endParaRPr lang="ru-RU" sz="32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60" y="1928802"/>
            <a:ext cx="504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b="1" dirty="0" smtClean="0"/>
              <a:t>1.Я число 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04971" y="1928802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90459" y="2285993"/>
            <a:ext cx="56197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2.Моїми </a:t>
            </a:r>
            <a:r>
              <a:rPr lang="ru-RU" b="1" dirty="0" err="1" smtClean="0"/>
              <a:t>сусідами</a:t>
            </a:r>
            <a:r>
              <a:rPr lang="ru-RU" b="1" dirty="0" smtClean="0"/>
              <a:t> </a:t>
            </a:r>
            <a:r>
              <a:rPr lang="ru-RU" b="1" dirty="0" err="1" smtClean="0"/>
              <a:t>є</a:t>
            </a:r>
            <a:r>
              <a:rPr lang="ru-RU" b="1" dirty="0" smtClean="0"/>
              <a:t>                                            </a:t>
            </a:r>
          </a:p>
          <a:p>
            <a:r>
              <a:rPr lang="ru-RU" b="1" dirty="0" smtClean="0"/>
              <a:t>3. Я парне/ </a:t>
            </a:r>
            <a:r>
              <a:rPr lang="ru-RU" b="1" dirty="0" err="1" smtClean="0"/>
              <a:t>непарне</a:t>
            </a:r>
            <a:r>
              <a:rPr lang="ru-RU" b="1" dirty="0" smtClean="0"/>
              <a:t> число </a:t>
            </a:r>
            <a:r>
              <a:rPr lang="ru-RU" sz="1600" b="1" dirty="0" smtClean="0"/>
              <a:t>( </a:t>
            </a:r>
            <a:r>
              <a:rPr lang="ru-RU" sz="1600" b="1" dirty="0" err="1" smtClean="0"/>
              <a:t>підкреслити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4. </a:t>
            </a:r>
            <a:r>
              <a:rPr lang="ru-RU" b="1" dirty="0" err="1" smtClean="0"/>
              <a:t>Більше</a:t>
            </a:r>
            <a:r>
              <a:rPr lang="ru-RU" b="1" dirty="0" smtClean="0"/>
              <a:t> на 4 </a:t>
            </a:r>
            <a:r>
              <a:rPr lang="ru-RU" b="1" dirty="0" err="1" smtClean="0"/>
              <a:t>від</a:t>
            </a:r>
            <a:r>
              <a:rPr lang="ru-RU" b="1" dirty="0" smtClean="0"/>
              <a:t> мене число           </a:t>
            </a:r>
          </a:p>
          <a:p>
            <a:endParaRPr lang="ru-RU" dirty="0" smtClean="0"/>
          </a:p>
          <a:p>
            <a:r>
              <a:rPr lang="ru-RU" b="1" dirty="0" smtClean="0"/>
              <a:t>5. </a:t>
            </a:r>
            <a:r>
              <a:rPr lang="ru-RU" b="1" dirty="0" err="1" smtClean="0"/>
              <a:t>Менші</a:t>
            </a:r>
            <a:r>
              <a:rPr lang="ru-RU" b="1" dirty="0" smtClean="0"/>
              <a:t>  </a:t>
            </a:r>
            <a:r>
              <a:rPr lang="ru-RU" b="1" dirty="0" err="1" smtClean="0"/>
              <a:t>від</a:t>
            </a:r>
            <a:r>
              <a:rPr lang="ru-RU" b="1" dirty="0" smtClean="0"/>
              <a:t> мене числа                                         </a:t>
            </a:r>
          </a:p>
          <a:p>
            <a:r>
              <a:rPr lang="ru-RU" b="1" dirty="0" smtClean="0"/>
              <a:t>6. </a:t>
            </a:r>
            <a:r>
              <a:rPr lang="ru-RU" b="1" dirty="0" err="1" smtClean="0"/>
              <a:t>Якщо</a:t>
            </a:r>
            <a:r>
              <a:rPr lang="ru-RU" b="1" dirty="0" smtClean="0"/>
              <a:t> до мене справа </a:t>
            </a:r>
            <a:r>
              <a:rPr lang="ru-RU" b="1" dirty="0" err="1" smtClean="0"/>
              <a:t>дописати</a:t>
            </a:r>
            <a:r>
              <a:rPr lang="ru-RU" b="1" dirty="0" smtClean="0"/>
              <a:t> один нуль, то </a:t>
            </a:r>
            <a:r>
              <a:rPr lang="ru-RU" b="1" dirty="0" err="1" smtClean="0"/>
              <a:t>одерижимо</a:t>
            </a:r>
            <a:r>
              <a:rPr lang="ru-RU" b="1" dirty="0" smtClean="0"/>
              <a:t> число</a:t>
            </a:r>
          </a:p>
          <a:p>
            <a:r>
              <a:rPr lang="ru-RU" b="1" dirty="0" smtClean="0"/>
              <a:t>7. </a:t>
            </a:r>
            <a:r>
              <a:rPr lang="ru-RU" b="1" dirty="0" err="1" smtClean="0"/>
              <a:t>Якщо</a:t>
            </a:r>
            <a:r>
              <a:rPr lang="ru-RU" b="1" dirty="0" smtClean="0"/>
              <a:t> мене </a:t>
            </a:r>
            <a:r>
              <a:rPr lang="ru-RU" b="1" dirty="0" err="1" smtClean="0"/>
              <a:t>збільшити</a:t>
            </a:r>
            <a:r>
              <a:rPr lang="ru-RU" b="1" dirty="0" smtClean="0"/>
              <a:t> у 3 рази, то одержимо 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190987" y="2285992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238480" y="2285992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619483" y="2214554"/>
            <a:ext cx="4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і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476739" y="2928934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905235" y="3429000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476739" y="3429000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048243" y="3429000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905235" y="4000504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2" descr="G:\ФБ\реклама 7\depositphotos_103983010-stock-illustration-reporter-journalist-woman-pop-a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1752" y="357166"/>
            <a:ext cx="2571768" cy="1357322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9048771" y="357168"/>
            <a:ext cx="29527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нтерв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48506" y="285728"/>
            <a:ext cx="23812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86501" y="2000240"/>
            <a:ext cx="552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1.Я число </a:t>
            </a:r>
            <a:endParaRPr lang="ru-RU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286501" y="2285992"/>
            <a:ext cx="56197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2.Моїми </a:t>
            </a:r>
            <a:r>
              <a:rPr lang="ru-RU" b="1" dirty="0" err="1" smtClean="0"/>
              <a:t>сусідами</a:t>
            </a:r>
            <a:r>
              <a:rPr lang="ru-RU" b="1" dirty="0" smtClean="0"/>
              <a:t> </a:t>
            </a:r>
            <a:r>
              <a:rPr lang="ru-RU" b="1" dirty="0" err="1" smtClean="0"/>
              <a:t>є</a:t>
            </a:r>
            <a:r>
              <a:rPr lang="ru-RU" b="1" dirty="0" smtClean="0"/>
              <a:t>          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                                           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286501" y="2571745"/>
            <a:ext cx="55245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3. Я парне/ </a:t>
            </a:r>
            <a:r>
              <a:rPr lang="ru-RU" b="1" dirty="0" err="1" smtClean="0"/>
              <a:t>непарне</a:t>
            </a:r>
            <a:r>
              <a:rPr lang="ru-RU" b="1" dirty="0" smtClean="0"/>
              <a:t> число </a:t>
            </a:r>
            <a:r>
              <a:rPr lang="ru-RU" sz="1600" b="1" dirty="0" smtClean="0"/>
              <a:t>( </a:t>
            </a:r>
            <a:r>
              <a:rPr lang="ru-RU" sz="1600" b="1" dirty="0" err="1" smtClean="0"/>
              <a:t>підкреслити</a:t>
            </a:r>
            <a:r>
              <a:rPr lang="ru-RU" dirty="0" smtClean="0"/>
              <a:t>)</a:t>
            </a:r>
          </a:p>
          <a:p>
            <a:endParaRPr lang="ru-RU" dirty="0" smtClean="0"/>
          </a:p>
        </p:txBody>
      </p:sp>
      <p:sp>
        <p:nvSpPr>
          <p:cNvPr id="24" name="Прямоугольник 23"/>
          <p:cNvSpPr/>
          <p:nvPr/>
        </p:nvSpPr>
        <p:spPr>
          <a:xfrm>
            <a:off x="6286502" y="2857496"/>
            <a:ext cx="56197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4. </a:t>
            </a:r>
            <a:r>
              <a:rPr lang="ru-RU" b="1" dirty="0" err="1" smtClean="0"/>
              <a:t>Більше</a:t>
            </a:r>
            <a:r>
              <a:rPr lang="ru-RU" b="1" dirty="0" smtClean="0"/>
              <a:t> на 3 </a:t>
            </a:r>
            <a:r>
              <a:rPr lang="ru-RU" b="1" dirty="0" err="1" smtClean="0"/>
              <a:t>від</a:t>
            </a:r>
            <a:r>
              <a:rPr lang="ru-RU" b="1" dirty="0" smtClean="0"/>
              <a:t> мене число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286502" y="3000372"/>
            <a:ext cx="56197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b="1" dirty="0" smtClean="0"/>
              <a:t>5. </a:t>
            </a:r>
            <a:r>
              <a:rPr lang="ru-RU" b="1" dirty="0" err="1" smtClean="0"/>
              <a:t>Менші</a:t>
            </a:r>
            <a:r>
              <a:rPr lang="ru-RU" b="1" dirty="0" smtClean="0"/>
              <a:t>  </a:t>
            </a:r>
            <a:r>
              <a:rPr lang="ru-RU" b="1" dirty="0" err="1" smtClean="0"/>
              <a:t>від</a:t>
            </a:r>
            <a:r>
              <a:rPr lang="ru-RU" b="1" dirty="0" smtClean="0"/>
              <a:t> мене числа</a:t>
            </a:r>
          </a:p>
          <a:p>
            <a:r>
              <a:rPr lang="ru-RU" dirty="0" smtClean="0"/>
              <a:t>                                        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286501" y="3643315"/>
            <a:ext cx="55245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6. </a:t>
            </a:r>
            <a:r>
              <a:rPr lang="ru-RU" b="1" dirty="0" err="1" smtClean="0"/>
              <a:t>Якщо</a:t>
            </a:r>
            <a:r>
              <a:rPr lang="ru-RU" b="1" dirty="0" smtClean="0"/>
              <a:t> до мене справа </a:t>
            </a:r>
            <a:r>
              <a:rPr lang="ru-RU" b="1" dirty="0" err="1" smtClean="0"/>
              <a:t>дописати</a:t>
            </a:r>
            <a:r>
              <a:rPr lang="ru-RU" b="1" dirty="0" smtClean="0"/>
              <a:t> один нуль, то </a:t>
            </a:r>
            <a:r>
              <a:rPr lang="ru-RU" b="1" dirty="0" err="1" smtClean="0"/>
              <a:t>одерижимо</a:t>
            </a:r>
            <a:r>
              <a:rPr lang="ru-RU" b="1" dirty="0" smtClean="0"/>
              <a:t> число   </a:t>
            </a:r>
            <a:endParaRPr lang="ru-RU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810512" y="2071678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9048771" y="2357430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0382280" y="2857496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9715526" y="3286124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0287030" y="3286124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0858534" y="3286124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1430038" y="3286124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10001278" y="4000504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380960" y="4786322"/>
            <a:ext cx="5143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8. Я живу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цьому</a:t>
            </a:r>
            <a:r>
              <a:rPr lang="ru-RU" b="1" dirty="0" smtClean="0"/>
              <a:t> </a:t>
            </a:r>
            <a:r>
              <a:rPr lang="ru-RU" b="1" dirty="0" err="1" smtClean="0"/>
              <a:t>будинку</a:t>
            </a:r>
            <a:r>
              <a:rPr lang="ru-RU" b="1" dirty="0" smtClean="0"/>
              <a:t>.</a:t>
            </a:r>
          </a:p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286501" y="4429132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7. Я живу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цьому</a:t>
            </a:r>
            <a:r>
              <a:rPr lang="ru-RU" b="1" dirty="0" smtClean="0"/>
              <a:t> </a:t>
            </a:r>
            <a:r>
              <a:rPr lang="ru-RU" b="1" dirty="0" err="1" smtClean="0"/>
              <a:t>будинку</a:t>
            </a:r>
            <a:r>
              <a:rPr lang="ru-RU" b="1" dirty="0" smtClean="0"/>
              <a:t>.</a:t>
            </a:r>
          </a:p>
        </p:txBody>
      </p:sp>
      <p:sp>
        <p:nvSpPr>
          <p:cNvPr id="38" name="Горизонтальный свиток 37"/>
          <p:cNvSpPr/>
          <p:nvPr/>
        </p:nvSpPr>
        <p:spPr>
          <a:xfrm rot="1231180">
            <a:off x="2985024" y="5346454"/>
            <a:ext cx="2294249" cy="857256"/>
          </a:xfrm>
          <a:prstGeom prst="horizont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Запиши склад числа 5</a:t>
            </a:r>
            <a:endParaRPr lang="ru-RU" dirty="0"/>
          </a:p>
        </p:txBody>
      </p:sp>
      <p:sp>
        <p:nvSpPr>
          <p:cNvPr id="39" name="Горизонтальный свиток 38"/>
          <p:cNvSpPr/>
          <p:nvPr/>
        </p:nvSpPr>
        <p:spPr>
          <a:xfrm rot="1231180">
            <a:off x="9176317" y="5132139"/>
            <a:ext cx="2294249" cy="857256"/>
          </a:xfrm>
          <a:prstGeom prst="horizont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Запиши склад числа 6</a:t>
            </a:r>
            <a:endParaRPr lang="ru-RU" dirty="0"/>
          </a:p>
        </p:txBody>
      </p:sp>
      <p:pic>
        <p:nvPicPr>
          <p:cNvPr id="3074" name="Picture 2" descr="G:\ФБ\реклама 8\Без названия (2).jpg"/>
          <p:cNvPicPr>
            <a:picLocks noChangeAspect="1" noChangeArrowheads="1"/>
          </p:cNvPicPr>
          <p:nvPr/>
        </p:nvPicPr>
        <p:blipFill>
          <a:blip r:embed="rId5" cstate="print"/>
          <a:srcRect l="11968" t="8427" r="8244"/>
          <a:stretch>
            <a:fillRect/>
          </a:stretch>
        </p:blipFill>
        <p:spPr bwMode="auto">
          <a:xfrm>
            <a:off x="857213" y="5286388"/>
            <a:ext cx="1619261" cy="1285884"/>
          </a:xfrm>
          <a:prstGeom prst="rect">
            <a:avLst/>
          </a:prstGeom>
          <a:noFill/>
        </p:spPr>
      </p:pic>
      <p:pic>
        <p:nvPicPr>
          <p:cNvPr id="3075" name="Picture 3" descr="G:\ФБ\реклама 8\Без названия (3).jpg"/>
          <p:cNvPicPr>
            <a:picLocks noChangeAspect="1" noChangeArrowheads="1"/>
          </p:cNvPicPr>
          <p:nvPr/>
        </p:nvPicPr>
        <p:blipFill>
          <a:blip r:embed="rId6" cstate="print"/>
          <a:srcRect l="10106" t="10674" r="10106"/>
          <a:stretch>
            <a:fillRect/>
          </a:stretch>
        </p:blipFill>
        <p:spPr bwMode="auto">
          <a:xfrm>
            <a:off x="6858005" y="4786322"/>
            <a:ext cx="1714512" cy="1771654"/>
          </a:xfrm>
          <a:prstGeom prst="rect">
            <a:avLst/>
          </a:prstGeom>
          <a:noFill/>
        </p:spPr>
      </p:pic>
      <p:sp>
        <p:nvSpPr>
          <p:cNvPr id="43" name="Прямоугольник 42"/>
          <p:cNvSpPr/>
          <p:nvPr/>
        </p:nvSpPr>
        <p:spPr>
          <a:xfrm>
            <a:off x="10001278" y="2357430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904971" y="4500570"/>
            <a:ext cx="476253" cy="2857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6208" y="240632"/>
            <a:ext cx="111795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Формувальне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Оцінювання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C:\Users\vinga\Desktop\розвиток мовл\147680116_109168024523295_1379447079132717669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200290"/>
            <a:ext cx="4215865" cy="2977455"/>
          </a:xfrm>
          <a:prstGeom prst="rect">
            <a:avLst/>
          </a:prstGeom>
          <a:noFill/>
        </p:spPr>
      </p:pic>
      <p:pic>
        <p:nvPicPr>
          <p:cNvPr id="1027" name="Picture 3" descr="C:\Users\vinga\Desktop\розвиток мовл\146979130_109167984523299_1084035369300778340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5864" y="2426428"/>
            <a:ext cx="4046501" cy="2857841"/>
          </a:xfrm>
          <a:prstGeom prst="rect">
            <a:avLst/>
          </a:prstGeom>
          <a:noFill/>
        </p:spPr>
      </p:pic>
      <p:pic>
        <p:nvPicPr>
          <p:cNvPr id="1028" name="Picture 4" descr="C:\Users\vinga\Desktop\розвиток мовл\147865227_109168067856624_2061512046106850041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16965" y="4050631"/>
            <a:ext cx="3975035" cy="28073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512" y="115889"/>
            <a:ext cx="11338560" cy="6458166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ru-RU" b="1" dirty="0" smtClean="0"/>
              <a:t>             </a:t>
            </a:r>
            <a:r>
              <a:rPr lang="uk-UA" altLang="ru-RU" sz="5200" b="1" i="1" dirty="0" smtClean="0"/>
              <a:t>В. О. Сухомлинський писав:</a:t>
            </a:r>
            <a:endParaRPr lang="en-US" altLang="ru-RU" sz="5200" b="1" i="1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altLang="ru-RU" sz="5200" b="1" i="1" dirty="0" smtClean="0"/>
              <a:t>       “</a:t>
            </a:r>
            <a:r>
              <a:rPr lang="en-US" altLang="ru-RU" sz="5200" b="1" i="1" dirty="0" smtClean="0"/>
              <a:t> </a:t>
            </a:r>
            <a:r>
              <a:rPr lang="uk-UA" altLang="ru-RU" sz="5200" b="1" i="1" dirty="0" smtClean="0"/>
              <a:t>Якщо мені вдалось домогтись, щоб дитина, в розвитку мислення якої траплялись хоча б незначні  затримки, придумала казку, </a:t>
            </a:r>
            <a:r>
              <a:rPr lang="uk-UA" altLang="ru-RU" sz="5200" b="1" i="1" dirty="0" err="1" smtClean="0"/>
              <a:t>пов</a:t>
            </a:r>
            <a:r>
              <a:rPr lang="en-US" altLang="ru-RU" sz="5200" b="1" i="1" dirty="0" smtClean="0">
                <a:cs typeface="Arial" charset="0"/>
              </a:rPr>
              <a:t>`</a:t>
            </a:r>
            <a:r>
              <a:rPr lang="uk-UA" altLang="ru-RU" sz="5200" b="1" i="1" dirty="0" err="1" smtClean="0"/>
              <a:t>язала</a:t>
            </a:r>
            <a:r>
              <a:rPr lang="uk-UA" altLang="ru-RU" sz="5200" b="1" i="1" dirty="0" smtClean="0"/>
              <a:t> у своїй уяві декілька предметів оточуючого світу, значить можна сказати з упевненістю, що дитина</a:t>
            </a:r>
            <a:r>
              <a:rPr lang="en-US" altLang="ru-RU" sz="5200" b="1" i="1" dirty="0" smtClean="0"/>
              <a:t> </a:t>
            </a:r>
            <a:r>
              <a:rPr lang="uk-UA" altLang="ru-RU" sz="5200" b="1" i="1" dirty="0" smtClean="0"/>
              <a:t>навчилася </a:t>
            </a:r>
            <a:r>
              <a:rPr lang="en-US" altLang="ru-RU" sz="5200" b="1" i="1" dirty="0" smtClean="0"/>
              <a:t> </a:t>
            </a:r>
            <a:r>
              <a:rPr lang="uk-UA" altLang="ru-RU" sz="5200" b="1" i="1" dirty="0" smtClean="0"/>
              <a:t>мислити ”.</a:t>
            </a:r>
            <a:endParaRPr lang="ru-RU" altLang="ru-RU" sz="5200" b="1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Куб 23"/>
          <p:cNvSpPr/>
          <p:nvPr/>
        </p:nvSpPr>
        <p:spPr>
          <a:xfrm>
            <a:off x="7672733" y="5274752"/>
            <a:ext cx="4298907" cy="1556625"/>
          </a:xfrm>
          <a:prstGeom prst="cube">
            <a:avLst/>
          </a:prstGeom>
          <a:solidFill>
            <a:srgbClr val="FF6201"/>
          </a:solidFill>
          <a:ln w="38100">
            <a:solidFill>
              <a:srgbClr val="FF62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Куб 22"/>
          <p:cNvSpPr/>
          <p:nvPr/>
        </p:nvSpPr>
        <p:spPr>
          <a:xfrm>
            <a:off x="6873943" y="4152660"/>
            <a:ext cx="4298907" cy="1556625"/>
          </a:xfrm>
          <a:prstGeom prst="cube">
            <a:avLst/>
          </a:prstGeom>
          <a:solidFill>
            <a:srgbClr val="FF6201"/>
          </a:solidFill>
          <a:ln w="57150">
            <a:solidFill>
              <a:srgbClr val="FF62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162658" y="0"/>
            <a:ext cx="18473" cy="6858000"/>
          </a:xfrm>
          <a:prstGeom prst="line">
            <a:avLst/>
          </a:prstGeom>
          <a:ln w="76200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11998606" y="-16533"/>
            <a:ext cx="18473" cy="6858000"/>
          </a:xfrm>
          <a:prstGeom prst="line">
            <a:avLst/>
          </a:prstGeom>
          <a:ln w="76200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Куб 19"/>
          <p:cNvSpPr/>
          <p:nvPr/>
        </p:nvSpPr>
        <p:spPr>
          <a:xfrm>
            <a:off x="270315" y="5210349"/>
            <a:ext cx="4298907" cy="1556625"/>
          </a:xfrm>
          <a:prstGeom prst="cube">
            <a:avLst/>
          </a:prstGeom>
          <a:solidFill>
            <a:srgbClr val="FF6201"/>
          </a:solidFill>
          <a:ln w="38100">
            <a:solidFill>
              <a:srgbClr val="FF62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Куб 20"/>
          <p:cNvSpPr/>
          <p:nvPr/>
        </p:nvSpPr>
        <p:spPr>
          <a:xfrm>
            <a:off x="1378084" y="4022791"/>
            <a:ext cx="4298907" cy="1556625"/>
          </a:xfrm>
          <a:prstGeom prst="cube">
            <a:avLst/>
          </a:prstGeom>
          <a:solidFill>
            <a:srgbClr val="FF6201"/>
          </a:solidFill>
          <a:ln w="57150">
            <a:solidFill>
              <a:srgbClr val="FF62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88556" y="952151"/>
            <a:ext cx="1723124" cy="334326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32255" y="5746281"/>
            <a:ext cx="218842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4200" b="1" dirty="0" smtClean="0">
                <a:ln/>
                <a:latin typeface="Monotype Corsiva" panose="03010101010201010101" pitchFamily="66" charset="0"/>
              </a:rPr>
              <a:t>Я - думаю</a:t>
            </a:r>
            <a:endParaRPr lang="ru-RU" sz="4200" b="1" cap="none" spc="0" dirty="0">
              <a:ln/>
              <a:effectLst/>
              <a:latin typeface="Monotype Corsiva" panose="03010101010201010101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20746" y="4572000"/>
            <a:ext cx="3350597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4200" b="1" dirty="0" smtClean="0">
                <a:ln/>
                <a:latin typeface="Monotype Corsiva" panose="03010101010201010101" pitchFamily="66" charset="0"/>
              </a:rPr>
              <a:t>Я - замислююсь</a:t>
            </a:r>
            <a:endParaRPr lang="ru-RU" sz="4200" b="1" cap="none" spc="0" dirty="0">
              <a:ln/>
              <a:effectLst/>
              <a:latin typeface="Monotype Corsiva" panose="03010101010201010101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25339" y="5560723"/>
            <a:ext cx="3532987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4200" b="1" dirty="0" smtClean="0">
                <a:ln/>
                <a:latin typeface="Monotype Corsiva" panose="03010101010201010101" pitchFamily="66" charset="0"/>
              </a:rPr>
              <a:t>Я – пробую </a:t>
            </a:r>
          </a:p>
          <a:p>
            <a:pPr algn="ctr"/>
            <a:r>
              <a:rPr lang="uk-UA" sz="4200" b="1" dirty="0" smtClean="0">
                <a:ln/>
                <a:latin typeface="Monotype Corsiva" panose="03010101010201010101" pitchFamily="66" charset="0"/>
              </a:rPr>
              <a:t>творити</a:t>
            </a:r>
            <a:endParaRPr lang="ru-RU" sz="4200" b="1" cap="none" spc="0" dirty="0">
              <a:ln/>
              <a:effectLst/>
              <a:latin typeface="Monotype Corsiva" panose="03010101010201010101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20885" y="4419917"/>
            <a:ext cx="3427541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4200" b="1" dirty="0" smtClean="0">
                <a:ln/>
                <a:latin typeface="Monotype Corsiva" panose="03010101010201010101" pitchFamily="66" charset="0"/>
              </a:rPr>
              <a:t>Я - висловлююсь</a:t>
            </a:r>
            <a:endParaRPr lang="ru-RU" sz="4200" b="1" cap="none" spc="0" dirty="0">
              <a:ln/>
              <a:effectLst/>
              <a:latin typeface="Monotype Corsiva" panose="03010101010201010101" pitchFamily="66" charset="0"/>
            </a:endParaRPr>
          </a:p>
        </p:txBody>
      </p:sp>
      <p:sp>
        <p:nvSpPr>
          <p:cNvPr id="25" name="Куб 24"/>
          <p:cNvSpPr/>
          <p:nvPr/>
        </p:nvSpPr>
        <p:spPr>
          <a:xfrm>
            <a:off x="4446378" y="2941722"/>
            <a:ext cx="4298907" cy="1556625"/>
          </a:xfrm>
          <a:prstGeom prst="cube">
            <a:avLst/>
          </a:prstGeom>
          <a:solidFill>
            <a:srgbClr val="FF6201"/>
          </a:solidFill>
          <a:ln w="57150">
            <a:solidFill>
              <a:srgbClr val="FF62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871262" y="3454665"/>
            <a:ext cx="2672526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4200" b="1" dirty="0" smtClean="0">
                <a:ln/>
                <a:latin typeface="Monotype Corsiva" panose="03010101010201010101" pitchFamily="66" charset="0"/>
              </a:rPr>
              <a:t>Я - аналізую</a:t>
            </a:r>
            <a:endParaRPr lang="ru-RU" sz="4200" b="1" cap="none" spc="0" dirty="0">
              <a:ln/>
              <a:effectLst/>
              <a:latin typeface="Monotype Corsiva" panose="03010101010201010101" pitchFamily="66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90813" y="125127"/>
            <a:ext cx="95963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dirty="0" smtClean="0"/>
              <a:t>Мовленнєва діяльність </a:t>
            </a:r>
            <a:r>
              <a:rPr lang="uk-UA" sz="2400" dirty="0" smtClean="0"/>
              <a:t>– це спосіб реалізації суспільно-комунікативних потреб людини в процесі спілкування. Користуючись мовою як засобом </a:t>
            </a:r>
            <a:r>
              <a:rPr lang="uk-UA" sz="2400" dirty="0" smtClean="0"/>
              <a:t>пізнання і </a:t>
            </a:r>
            <a:r>
              <a:rPr lang="uk-UA" sz="2400" dirty="0" smtClean="0"/>
              <a:t>комунікації дитина слухає, говорить, читає і пише. Одночасно відбувається практичне засвоєння формул ввічливості, розвиток творчих здібностей, створення власного мовленнєвого портрету: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xmlns="" val="4286869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2840019"/>
            <a:ext cx="10360511" cy="1355463"/>
          </a:xfrm>
        </p:spPr>
        <p:txBody>
          <a:bodyPr>
            <a:normAutofit/>
          </a:bodyPr>
          <a:lstStyle/>
          <a:p>
            <a:pPr algn="ctr"/>
            <a:r>
              <a:rPr lang="uk-UA" sz="6000" b="1" dirty="0" smtClean="0"/>
              <a:t>Дякую за увагу!</a:t>
            </a:r>
            <a:endParaRPr lang="en-US" sz="6000" b="1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0416" y="0"/>
            <a:ext cx="9708683" cy="678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8080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732</TotalTime>
  <Words>1323</Words>
  <Application>Microsoft Office PowerPoint</Application>
  <PresentationFormat>Произвольный</PresentationFormat>
  <Paragraphs>237</Paragraphs>
  <Slides>40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2" baseType="lpstr">
      <vt:lpstr>Поток</vt:lpstr>
      <vt:lpstr>Слайд</vt:lpstr>
      <vt:lpstr>Слайд 1</vt:lpstr>
      <vt:lpstr>Обґрунтування проблеми</vt:lpstr>
      <vt:lpstr>Слайд 3</vt:lpstr>
      <vt:lpstr>Слайд 4</vt:lpstr>
      <vt:lpstr>Новаційна значущість пропонованого досвіду</vt:lpstr>
      <vt:lpstr>Слайд 6</vt:lpstr>
      <vt:lpstr>Мовленнєва змістова лінія – є основною у Державному стандарті початкової ланки</vt:lpstr>
      <vt:lpstr>Складники мовленнєвої компетентності:  </vt:lpstr>
      <vt:lpstr>Слайд 9</vt:lpstr>
      <vt:lpstr>Діяльнісний аспект</vt:lpstr>
      <vt:lpstr>Робота над формуванням аудіативних умінь </vt:lpstr>
      <vt:lpstr>Слайд 12</vt:lpstr>
      <vt:lpstr>Робота над діалогом  </vt:lpstr>
      <vt:lpstr>Гра “Запитання”- У розвитку мовлення учнів відіграє велику роль вміння ставити питання. Правильно сформулювавши   його ,  та  поставлене  в потрібний час  , допоможе   учневі з якомога   точніше   викласти свою думку.</vt:lpstr>
      <vt:lpstr> Оскільки молодшим школярам притаманне наочно-образне мислення,  то формування навичок діалогічного мовлення здійснюю за допомогою різних видів опор: </vt:lpstr>
      <vt:lpstr>Створи власну казку</vt:lpstr>
      <vt:lpstr>Імпровізація казок за опорним                        малюнком</vt:lpstr>
      <vt:lpstr>Слайд 18</vt:lpstr>
      <vt:lpstr>Фрази з прямим                                Перегорни   доповненням                                     відповідь</vt:lpstr>
      <vt:lpstr>Гра “Поясни чому”</vt:lpstr>
      <vt:lpstr>Складання речень за схемами (Продовжи – Для чого?)</vt:lpstr>
      <vt:lpstr>Читання є основою опанування всіх наук, розвитку людського інтелекту.</vt:lpstr>
      <vt:lpstr>Слайд 23</vt:lpstr>
      <vt:lpstr>Анаграми                                              Ребуси</vt:lpstr>
      <vt:lpstr>Гра “Крути, складай, додумай”</vt:lpstr>
      <vt:lpstr> Інтерактивні технології </vt:lpstr>
      <vt:lpstr>Слайд 27</vt:lpstr>
      <vt:lpstr>Слайд 28</vt:lpstr>
      <vt:lpstr>                                               Викоритання Lego</vt:lpstr>
      <vt:lpstr>Розкажи про…</vt:lpstr>
      <vt:lpstr>Опиши за опорною схемою</vt:lpstr>
      <vt:lpstr>                  </vt:lpstr>
      <vt:lpstr>Гра “Математична піццерія”</vt:lpstr>
      <vt:lpstr>Гра “ Кондитерська”</vt:lpstr>
      <vt:lpstr>Слайд 35</vt:lpstr>
      <vt:lpstr>Слайд 36</vt:lpstr>
      <vt:lpstr>Слайд 37</vt:lpstr>
      <vt:lpstr>Слайд 38</vt:lpstr>
      <vt:lpstr>Слайд 39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Формування мовленнєвої компетентності молодших школярів на уроках української мови</dc:title>
  <dc:creator>админ</dc:creator>
  <cp:lastModifiedBy>vinga</cp:lastModifiedBy>
  <cp:revision>53</cp:revision>
  <dcterms:created xsi:type="dcterms:W3CDTF">2020-01-04T12:04:25Z</dcterms:created>
  <dcterms:modified xsi:type="dcterms:W3CDTF">2021-03-09T18:32:42Z</dcterms:modified>
</cp:coreProperties>
</file>