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60" r:id="rId3"/>
    <p:sldId id="261" r:id="rId4"/>
    <p:sldId id="258" r:id="rId5"/>
    <p:sldId id="262" r:id="rId6"/>
    <p:sldId id="263" r:id="rId7"/>
    <p:sldId id="265" r:id="rId8"/>
    <p:sldId id="266" r:id="rId9"/>
    <p:sldId id="270" r:id="rId10"/>
    <p:sldId id="279" r:id="rId11"/>
    <p:sldId id="272" r:id="rId12"/>
    <p:sldId id="273" r:id="rId13"/>
    <p:sldId id="280" r:id="rId14"/>
    <p:sldId id="281" r:id="rId15"/>
    <p:sldId id="275" r:id="rId16"/>
    <p:sldId id="276" r:id="rId17"/>
    <p:sldId id="277" r:id="rId18"/>
    <p:sldId id="278" r:id="rId19"/>
    <p:sldId id="264" r:id="rId20"/>
    <p:sldId id="283" r:id="rId21"/>
    <p:sldId id="282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4" r:id="rId31"/>
    <p:sldId id="295" r:id="rId32"/>
    <p:sldId id="296" r:id="rId33"/>
    <p:sldId id="292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21" r:id="rId48"/>
    <p:sldId id="311" r:id="rId49"/>
    <p:sldId id="312" r:id="rId50"/>
    <p:sldId id="313" r:id="rId51"/>
    <p:sldId id="316" r:id="rId52"/>
    <p:sldId id="317" r:id="rId53"/>
    <p:sldId id="314" r:id="rId54"/>
    <p:sldId id="315" r:id="rId55"/>
    <p:sldId id="318" r:id="rId56"/>
    <p:sldId id="319" r:id="rId57"/>
    <p:sldId id="320" r:id="rId58"/>
    <p:sldId id="323" r:id="rId59"/>
    <p:sldId id="322" r:id="rId60"/>
    <p:sldId id="324" r:id="rId6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0000CC"/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23ADB-5553-42EE-99CC-E164149155FF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5202D-D043-40D6-B23F-EEC0A1BBC9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f2ecfecb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f2ecfecb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f2ecfecb5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f2ecfecb5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f2ecfecb5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f2ecfecb5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7f2ecfecb5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7f2ecfecb5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7f2ecfecb5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7f2ecfecb5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f2ecfecb5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f2ecfecb5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f2ecfecb5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f2ecfecb5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f2ecfecb5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f2ecfecb5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7f2ecfecb5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7f2ecfecb5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7f2ecfecb5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7f2ecfecb5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149fedd32422cbf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149fedd32422cbf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724c18ca47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724c18ca47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724c18ca47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724c18ca47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724c18ca47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724c18ca47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724c18ca47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724c18ca47_0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724c18ca47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724c18ca47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B7A2CFF-8B03-4E4F-B7C3-269960625C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AA678E-7C72-479F-B200-6C20C0256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33E3178-9902-4D0F-ADEE-201B466BF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07DE4E2-515B-411A-9ADC-E8B13136A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48F44A0-FA2D-4485-BD21-C06B1508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04F0DD-A31A-4136-A5F0-5FB380E2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141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5A9A0E-1044-4A3B-B8AE-49A610FCB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1201EED-A7A9-432B-81A0-5D676C49E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8A94FE5-7DAE-4032-810D-1C3BEEE5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15A09F6-9CFC-47D3-A8C0-4BA0A9A9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9F2584-BBBC-40D7-9D97-BFBD6FEE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151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6AF9F0-A9A3-4255-8241-86F24AA6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DABE1A3-300C-44FF-B7FE-9576507F6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CA44F0E-4FAB-4DFF-9B7C-8EE5A9568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F95773-C916-4676-BC02-211EE30FC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F98191-EC72-4247-B57D-1BF49698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9356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FAC6E8-19E6-4B60-A7AE-E5DD0A56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ABC3B5-D907-4063-8416-051DB64E9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79D649A-4938-41AA-839C-AC64211A3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2DAA928-C7E9-43AA-8733-35F28EEC8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E4182C4-EAAF-43F5-A0DB-C900075EC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9EEE136-2F2B-48C3-A0FE-9A23AF352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6366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EDA044-6C67-47BD-A6AE-755D1689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337AE94-CFCC-4C05-AA14-8E6154FA1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603066F-282F-447B-83E2-76896CE27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176687B-D35D-4C13-96CC-243961B50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BDF7C65-DCC9-4B03-8B3C-BB4A5136A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2CE2B67-E330-4A7A-82F4-0ABA2C11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18BB7CF-ACC3-4A8C-9DBC-01786B665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1EB7E27-EFDB-4141-A22A-E7DFC1A0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343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B75038-9672-4F23-89D2-C4FF18B3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9742EE8-02BC-4FC0-A3DD-1D23F282E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7BE0AD8-71F1-4F6A-BCA2-0A5DF2A50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BF576BD-A1B6-43AC-A4D6-79F8FA3E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018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708F0C4-AA66-4335-838C-50CE9C083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0E77A4C-C032-4DC9-A422-F26DED63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87F8A6D-A983-4F62-8218-D898681D4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06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98C45E-2F11-462F-8C58-432C8AFEF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5FC6FB-5DD4-4370-85C9-F60FAED46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2CFB892-3C09-4B19-86BC-C8464C9D8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EC4DC96-047E-4F8E-887C-3E09620E7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B6D94F3-D9D4-4DAE-A722-CFF317AC2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BCF0691-C2CF-4F6F-A29B-ADC1F30E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661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31546D-A156-4A7F-AA30-8D1B734E6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68A9463-B303-447C-8CDB-A117BB3246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D6320DE-7DE7-4D03-B536-F2B219A0C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EDA5F2-F892-4B04-80DC-3D9C521D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F1C5EAD-8328-4D5F-954C-124B144FB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03F8530-C780-496F-997F-ADA7BBB6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534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94051A-0FA8-4290-8488-65BE8B87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71E1807-1D2C-40B7-B5C1-E03BCDA75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91E1274-AA82-49FA-B0EC-D231F823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3D94981-14A0-4526-89B7-AEAA96186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EC41BC-3B66-4AED-AEF5-3648CB7F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75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F0CF99D-C5AB-400B-87C4-5D94C57EE7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C304C97-09AF-477E-A64F-9415B969B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C1827C-4D0F-4F0A-AF18-8D03935E1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ED9DA7-8AD3-44AD-B1B4-4B6EBAE1B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7075CD9-463A-4506-AA3B-F63EA19A2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20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7381" y="5301209"/>
            <a:ext cx="10945216" cy="932521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95BFA40-4310-49D7-9DAA-9BF521999ED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677C72-E561-4356-BAA1-F56281487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337F7A7-8DFD-4E32-9380-7B2AF4CC9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91422CC-B73B-495E-ABA4-8686928392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4C286-F735-407F-AC2A-F819C361EE5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B0C959F-0B6B-4846-A8D9-568E9A2CA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D0C49A-AB86-4364-985D-39402FC8E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1FEBA-EF80-4905-BDB1-86F50D6669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813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12.xml"/><Relationship Id="rId3" Type="http://schemas.openxmlformats.org/officeDocument/2006/relationships/slide" Target="slide6.xml"/><Relationship Id="rId7" Type="http://schemas.openxmlformats.org/officeDocument/2006/relationships/slide" Target="slide5.xml"/><Relationship Id="rId12" Type="http://schemas.openxmlformats.org/officeDocument/2006/relationships/slide" Target="slide11.xml"/><Relationship Id="rId2" Type="http://schemas.openxmlformats.org/officeDocument/2006/relationships/image" Target="../media/image70.jpeg"/><Relationship Id="rId16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slide" Target="slide17.xml"/><Relationship Id="rId5" Type="http://schemas.openxmlformats.org/officeDocument/2006/relationships/slide" Target="slide2.xml"/><Relationship Id="rId15" Type="http://schemas.openxmlformats.org/officeDocument/2006/relationships/slide" Target="slide14.xml"/><Relationship Id="rId10" Type="http://schemas.openxmlformats.org/officeDocument/2006/relationships/slide" Target="slide8.xml"/><Relationship Id="rId4" Type="http://schemas.openxmlformats.org/officeDocument/2006/relationships/slide" Target="slide4.xml"/><Relationship Id="rId9" Type="http://schemas.openxmlformats.org/officeDocument/2006/relationships/slide" Target="slide7.xml"/><Relationship Id="rId14" Type="http://schemas.openxmlformats.org/officeDocument/2006/relationships/slide" Target="slide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9247" y="2596354"/>
            <a:ext cx="8264434" cy="23876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Aft>
                <a:spcPts val="1800"/>
              </a:spcAft>
            </a:pPr>
            <a:r>
              <a:rPr lang="uk-UA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ПЛАТФОРМА </a:t>
            </a:r>
            <a:r>
              <a:rPr lang="en" sz="4000" i="1" dirty="0" smtClean="0">
                <a:latin typeface="Arial" pitchFamily="34" charset="0"/>
                <a:cs typeface="Arial" pitchFamily="34" charset="0"/>
              </a:rPr>
              <a:t>Google-клас</a:t>
            </a:r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ДЛЯ РОБОТИ  НА  ДИСТАНЦІЙНІЙ ФОРМІ  НАВЧАННЯ.</a:t>
            </a:r>
            <a:br>
              <a:rPr lang="uk-UA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ПРИЙОМИ ТА ТЕХНІКИ РОБОТИ</a:t>
            </a:r>
            <a:r>
              <a:rPr lang="en-US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НА УРОКАХ УКРАЇНСЬКОЇ МОВИ І ЛІТЕРАТУРИ</a:t>
            </a:r>
            <a:endParaRPr lang="ru-RU" sz="28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9200ECE-A4DC-4BCB-8E18-85F11AD8E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4812" y="4984588"/>
            <a:ext cx="3921496" cy="593251"/>
          </a:xfrm>
        </p:spPr>
        <p:txBody>
          <a:bodyPr>
            <a:noAutofit/>
          </a:bodyPr>
          <a:lstStyle/>
          <a:p>
            <a:pPr algn="l"/>
            <a:r>
              <a:rPr lang="uk-UA" sz="2000" i="1" dirty="0" smtClean="0">
                <a:solidFill>
                  <a:srgbClr val="CC0066"/>
                </a:solidFill>
                <a:cs typeface="Aharoni" panose="02010803020104030203" pitchFamily="2" charset="-79"/>
              </a:rPr>
              <a:t>Педрада 27.10.2021</a:t>
            </a:r>
          </a:p>
          <a:p>
            <a:pPr algn="l"/>
            <a:r>
              <a:rPr lang="uk-UA" sz="2000" i="1" dirty="0" smtClean="0">
                <a:solidFill>
                  <a:srgbClr val="CC0066"/>
                </a:solidFill>
                <a:cs typeface="Aharoni" panose="02010803020104030203" pitchFamily="2" charset="-79"/>
              </a:rPr>
              <a:t>                                 </a:t>
            </a:r>
            <a:r>
              <a:rPr lang="uk-UA" sz="2000" b="1" dirty="0" err="1" smtClean="0">
                <a:solidFill>
                  <a:srgbClr val="FF9900"/>
                </a:solidFill>
                <a:cs typeface="Aharoni" panose="02010803020104030203" pitchFamily="2" charset="-79"/>
              </a:rPr>
              <a:t>Савєльєва</a:t>
            </a:r>
            <a:r>
              <a:rPr lang="uk-UA" sz="2000" b="1" dirty="0" smtClean="0">
                <a:solidFill>
                  <a:srgbClr val="FF9900"/>
                </a:solidFill>
                <a:cs typeface="Aharoni" panose="02010803020104030203" pitchFamily="2" charset="-79"/>
              </a:rPr>
              <a:t> О.О.</a:t>
            </a:r>
            <a:endParaRPr lang="ru-RU" sz="2000" b="1" i="1" dirty="0">
              <a:solidFill>
                <a:srgbClr val="FF9900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635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48543" y="67235"/>
            <a:ext cx="9912532" cy="30468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5000" dirty="0" smtClean="0"/>
              <a:t>Чим же інтерактивний процес навчання відрізняється від звичайного? </a:t>
            </a:r>
          </a:p>
        </p:txBody>
      </p:sp>
      <p:pic>
        <p:nvPicPr>
          <p:cNvPr id="1028" name="Picture 4" descr="Що зміниться у житті першокласника Нової української школи | Українська  правда _Життя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4881281" y="2417848"/>
            <a:ext cx="7106227" cy="3014764"/>
          </a:xfrm>
          <a:prstGeom prst="rect">
            <a:avLst/>
          </a:prstGeom>
          <a:noFill/>
        </p:spPr>
      </p:pic>
      <p:pic>
        <p:nvPicPr>
          <p:cNvPr id="1026" name="Picture 2" descr="Методичний семінар на тему: “Роль інформаційних та інтерактивних технологій  у навчально-виховному процесі у технічному ВНЗ” :: Державний університет  телекомунікаці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070" y="3144690"/>
            <a:ext cx="4383741" cy="34507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1618130" y="122075"/>
            <a:ext cx="10403540" cy="2284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Якими навичками має володіти сучасний вчитель для того, щоб надихати й зацікавити дітей </a:t>
            </a: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</a:t>
            </a:r>
            <a:r>
              <a:rPr kumimoji="0" lang="uk-UA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та альфа-поколінь?  </a:t>
            </a:r>
            <a:endParaRPr kumimoji="0" lang="ru-RU" sz="5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458" name="AutoShape 2" descr="Центениалы: новое поколение | svetlov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Центениалы: новое поколение | svetlov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Центениалы: новое поколение | svetlov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3" name="Picture 7" descr="C:\Users\1\Desktop\2016_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147" y="3459255"/>
            <a:ext cx="5938781" cy="2659156"/>
          </a:xfrm>
          <a:prstGeom prst="rect">
            <a:avLst/>
          </a:prstGeom>
          <a:noFill/>
        </p:spPr>
      </p:pic>
      <p:pic>
        <p:nvPicPr>
          <p:cNvPr id="19464" name="Picture 8" descr="C:\Users\1\Desktop\Alpha-Generation-1-166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5271" y="3270947"/>
            <a:ext cx="5173382" cy="30334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21974" y="362585"/>
            <a:ext cx="10239102" cy="2119357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		По-перше, це вміння організовувати навчальний процес не тільки в рамках звичного всім шкільного класу, а по-друге, це застосовувати </a:t>
            </a:r>
            <a:r>
              <a:rPr lang="uk-UA" dirty="0" err="1" smtClean="0"/>
              <a:t>онлайн-інструменти</a:t>
            </a:r>
            <a:r>
              <a:rPr lang="uk-UA" dirty="0" smtClean="0"/>
              <a:t> та сучасні </a:t>
            </a:r>
            <a:r>
              <a:rPr lang="uk-UA" dirty="0" err="1" smtClean="0"/>
              <a:t>гаджети</a:t>
            </a:r>
            <a:r>
              <a:rPr lang="uk-UA" dirty="0" smtClean="0"/>
              <a:t>, технології, </a:t>
            </a:r>
            <a:r>
              <a:rPr lang="uk-UA" dirty="0" err="1" smtClean="0"/>
              <a:t>відео-конферент</a:t>
            </a:r>
            <a:r>
              <a:rPr lang="uk-UA" dirty="0" smtClean="0"/>
              <a:t> зв'язок, інтерактивні панелі та сучасне програмне забезпечення. </a:t>
            </a:r>
            <a:endParaRPr lang="ru-RU" dirty="0" smtClean="0"/>
          </a:p>
        </p:txBody>
      </p:sp>
      <p:pic>
        <p:nvPicPr>
          <p:cNvPr id="3074" name="Picture 2" descr="Дистанційне навчання: стратегія, алгоритм, результат! | Презентація.  Дистанційне навчання"/>
          <p:cNvPicPr>
            <a:picLocks noChangeAspect="1" noChangeArrowheads="1"/>
          </p:cNvPicPr>
          <p:nvPr/>
        </p:nvPicPr>
        <p:blipFill>
          <a:blip r:embed="rId2" cstate="print"/>
          <a:srcRect l="5309" r="4289"/>
          <a:stretch>
            <a:fillRect/>
          </a:stretch>
        </p:blipFill>
        <p:spPr bwMode="auto">
          <a:xfrm>
            <a:off x="169817" y="2421616"/>
            <a:ext cx="3579223" cy="2229669"/>
          </a:xfrm>
          <a:prstGeom prst="rect">
            <a:avLst/>
          </a:prstGeom>
          <a:noFill/>
        </p:spPr>
      </p:pic>
      <p:pic>
        <p:nvPicPr>
          <p:cNvPr id="3076" name="Picture 4" descr="Гаджеты картинки, стоковые фото Гаджеты | Depositphotos"/>
          <p:cNvPicPr>
            <a:picLocks noChangeAspect="1" noChangeArrowheads="1"/>
          </p:cNvPicPr>
          <p:nvPr/>
        </p:nvPicPr>
        <p:blipFill>
          <a:blip r:embed="rId3" cstate="print"/>
          <a:srcRect l="17621" r="16094"/>
          <a:stretch>
            <a:fillRect/>
          </a:stretch>
        </p:blipFill>
        <p:spPr bwMode="auto">
          <a:xfrm>
            <a:off x="5355773" y="2375581"/>
            <a:ext cx="1593667" cy="1698996"/>
          </a:xfrm>
          <a:prstGeom prst="rect">
            <a:avLst/>
          </a:prstGeom>
          <a:noFill/>
        </p:spPr>
      </p:pic>
      <p:pic>
        <p:nvPicPr>
          <p:cNvPr id="3078" name="Picture 6" descr="Використання сучасних технологій кафедрою іноземних мов під час  дистанційного навчанн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12481" y="2338885"/>
            <a:ext cx="3605348" cy="2317724"/>
          </a:xfrm>
          <a:prstGeom prst="rect">
            <a:avLst/>
          </a:prstGeom>
          <a:noFill/>
        </p:spPr>
      </p:pic>
      <p:pic>
        <p:nvPicPr>
          <p:cNvPr id="3080" name="Picture 8" descr="Майстер-клас &amp;quot;Інтерактивні панелі - я не знаю про вас все?! Як не втратити  мотивації для їх використання під час уроків?&amp;quot; у місті Львів 22 вересня  2018 &amp;gt; Центр Шептицького Українського католицького університет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60320" y="4101737"/>
            <a:ext cx="6550053" cy="2579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9839" t="7857" r="10446" b="6250"/>
          <a:stretch>
            <a:fillRect/>
          </a:stretch>
        </p:blipFill>
        <p:spPr bwMode="auto">
          <a:xfrm>
            <a:off x="940527" y="169818"/>
            <a:ext cx="10659291" cy="645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oogle Classroom для удаленного обучения — Блог Анатолия Буз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113" y="2050869"/>
            <a:ext cx="8661423" cy="4532812"/>
          </a:xfrm>
          <a:prstGeom prst="rect">
            <a:avLst/>
          </a:prstGeom>
          <a:noFill/>
        </p:spPr>
      </p:pic>
      <p:sp>
        <p:nvSpPr>
          <p:cNvPr id="22532" name="AutoShape 4" descr="Google Classroom: функционал и краткая инструкция по созданию онлайн-курса  - EduNe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Google Classroom: функционал и краткая инструкция по созданию онлайн-курса  - EduNe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5" name="Picture 7" descr="C:\Users\1\Desktop\Рисунок-1.-Иконка-Google-Classroo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22715" y="227194"/>
            <a:ext cx="2983397" cy="49065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791559" y="1979850"/>
            <a:ext cx="9655852" cy="2736800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" sz="6600" b="1" dirty="0"/>
              <a:t>Як використовувати </a:t>
            </a:r>
            <a:endParaRPr sz="6600" b="1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" sz="6600" b="1" dirty="0"/>
              <a:t>Google-клас</a:t>
            </a:r>
            <a:endParaRPr sz="6600" b="1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065978" y="4755839"/>
            <a:ext cx="5854571" cy="743624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для </a:t>
            </a:r>
            <a:r>
              <a:rPr lang="en" dirty="0" smtClean="0"/>
              <a:t>вчителів</a:t>
            </a:r>
            <a:endParaRPr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/>
          <p:nvPr/>
        </p:nvSpPr>
        <p:spPr>
          <a:xfrm>
            <a:off x="7427165" y="1169894"/>
            <a:ext cx="1359600" cy="128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827541" y="294226"/>
            <a:ext cx="10113447" cy="76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/>
              <a:t> </a:t>
            </a:r>
            <a:r>
              <a:rPr lang="en" sz="2800" dirty="0" smtClean="0"/>
              <a:t>Щоб </a:t>
            </a:r>
            <a:r>
              <a:rPr lang="en" sz="2800" dirty="0"/>
              <a:t>увійти в Google, використовуйте </a:t>
            </a:r>
            <a:r>
              <a:rPr lang="en" sz="2800" dirty="0" smtClean="0"/>
              <a:t>акаунт Gmail </a:t>
            </a:r>
            <a:r>
              <a:rPr lang="en" sz="2800" dirty="0"/>
              <a:t>для входу в систему:</a:t>
            </a:r>
            <a:endParaRPr sz="2800" dirty="0"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4813174" y="851798"/>
            <a:ext cx="2381004" cy="23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8969188" y="824903"/>
            <a:ext cx="2918011" cy="236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5;p16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174810" y="3617258"/>
            <a:ext cx="6925237" cy="310627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67;p15"/>
          <p:cNvSpPr txBox="1">
            <a:spLocks/>
          </p:cNvSpPr>
          <p:nvPr/>
        </p:nvSpPr>
        <p:spPr>
          <a:xfrm>
            <a:off x="7005919" y="4332825"/>
            <a:ext cx="4948516" cy="1314939"/>
          </a:xfrm>
          <a:prstGeom prst="rect">
            <a:avLst/>
          </a:prstGeom>
        </p:spPr>
        <p:txBody>
          <a:bodyPr spcFirstLastPara="1" vert="horz" wrap="square" lIns="121897" tIns="121897" rIns="121897" bIns="121897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Wingdings" pitchFamily="2" charset="2"/>
              <a:buChar char="v"/>
              <a:tabLst/>
              <a:defRPr/>
            </a:pP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Створіть нові класи, або </a:t>
            </a:r>
            <a:r>
              <a:rPr kumimoji="0" lang="uk-UA" sz="28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перепровірте</a:t>
            </a:r>
            <a:r>
              <a:rPr kumimoji="0" lang="uk-UA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вже наявні:</a:t>
            </a:r>
            <a:endParaRPr kumimoji="0" lang="uk-UA" sz="28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/>
          <p:nvPr/>
        </p:nvSpPr>
        <p:spPr>
          <a:xfrm>
            <a:off x="1990165" y="239824"/>
            <a:ext cx="9736488" cy="119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just">
              <a:buClr>
                <a:schemeClr val="dk1"/>
              </a:buClr>
              <a:buSzPts val="1100"/>
            </a:pPr>
            <a:r>
              <a:rPr lang="uk-UA" sz="3200" dirty="0" smtClean="0"/>
              <a:t>	</a:t>
            </a:r>
            <a:r>
              <a:rPr lang="en" sz="3200" dirty="0" smtClean="0"/>
              <a:t>Перш</a:t>
            </a:r>
            <a:r>
              <a:rPr lang="uk-UA" sz="3200" dirty="0" err="1" smtClean="0"/>
              <a:t>ою</a:t>
            </a:r>
            <a:r>
              <a:rPr lang="uk-UA" sz="3200" dirty="0" smtClean="0"/>
              <a:t> є </a:t>
            </a:r>
            <a:r>
              <a:rPr lang="en" sz="3200" b="1" u="sng" dirty="0" smtClean="0">
                <a:solidFill>
                  <a:srgbClr val="0000CC"/>
                </a:solidFill>
              </a:rPr>
              <a:t>стрічка</a:t>
            </a:r>
            <a:r>
              <a:rPr lang="en" sz="3200" dirty="0" smtClean="0"/>
              <a:t> </a:t>
            </a:r>
            <a:r>
              <a:rPr lang="en" sz="3200" dirty="0"/>
              <a:t>новин, </a:t>
            </a:r>
            <a:r>
              <a:rPr lang="uk-UA" sz="3200" dirty="0" smtClean="0"/>
              <a:t>у</a:t>
            </a:r>
            <a:r>
              <a:rPr lang="en" sz="3200" dirty="0" smtClean="0"/>
              <a:t> </a:t>
            </a:r>
            <a:r>
              <a:rPr lang="en" sz="3200" dirty="0"/>
              <a:t>якій учні бачать свої строки, і ви можете публікувати важливі </a:t>
            </a:r>
            <a:r>
              <a:rPr lang="en" sz="3200" dirty="0" smtClean="0"/>
              <a:t>оголошення.</a:t>
            </a:r>
            <a:endParaRPr sz="3200" dirty="0"/>
          </a:p>
          <a:p>
            <a:pPr algn="ctr"/>
            <a:endParaRPr sz="3200" dirty="0"/>
          </a:p>
        </p:txBody>
      </p:sp>
      <p:pic>
        <p:nvPicPr>
          <p:cNvPr id="134" name="Google Shape;134;p19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124537" y="1596839"/>
            <a:ext cx="12067463" cy="47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9"/>
          <p:cNvSpPr/>
          <p:nvPr/>
        </p:nvSpPr>
        <p:spPr>
          <a:xfrm rot="-5673188">
            <a:off x="218652" y="2134799"/>
            <a:ext cx="967453" cy="71183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36" name="Google Shape;136;p19"/>
          <p:cNvSpPr txBox="1"/>
          <p:nvPr/>
        </p:nvSpPr>
        <p:spPr>
          <a:xfrm>
            <a:off x="362779" y="2988015"/>
            <a:ext cx="1284800" cy="795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ctr"/>
            <a:r>
              <a:rPr lang="en" dirty="0"/>
              <a:t>Головне меню</a:t>
            </a:r>
            <a:endParaRPr dirty="0"/>
          </a:p>
        </p:txBody>
      </p:sp>
      <p:sp>
        <p:nvSpPr>
          <p:cNvPr id="137" name="Google Shape;137;p19"/>
          <p:cNvSpPr/>
          <p:nvPr/>
        </p:nvSpPr>
        <p:spPr>
          <a:xfrm>
            <a:off x="4951170" y="1508685"/>
            <a:ext cx="782800" cy="7476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38" name="Google Shape;138;p19"/>
          <p:cNvSpPr/>
          <p:nvPr/>
        </p:nvSpPr>
        <p:spPr>
          <a:xfrm rot="-6803668">
            <a:off x="3189729" y="3022121"/>
            <a:ext cx="614517" cy="71179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39" name="Google Shape;139;p19"/>
          <p:cNvSpPr txBox="1"/>
          <p:nvPr/>
        </p:nvSpPr>
        <p:spPr>
          <a:xfrm>
            <a:off x="10272623" y="3223759"/>
            <a:ext cx="1716800" cy="795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ctr"/>
            <a:r>
              <a:rPr lang="en" sz="1600" dirty="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Налаштування класу</a:t>
            </a:r>
            <a:endParaRPr dirty="0">
              <a:highlight>
                <a:srgbClr val="FFFFFF"/>
              </a:highlight>
            </a:endParaRPr>
          </a:p>
        </p:txBody>
      </p:sp>
      <p:sp>
        <p:nvSpPr>
          <p:cNvPr id="140" name="Google Shape;140;p19"/>
          <p:cNvSpPr/>
          <p:nvPr/>
        </p:nvSpPr>
        <p:spPr>
          <a:xfrm rot="17602442">
            <a:off x="10965346" y="2082365"/>
            <a:ext cx="1006400" cy="71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41" name="Google Shape;141;p19"/>
          <p:cNvSpPr/>
          <p:nvPr/>
        </p:nvSpPr>
        <p:spPr>
          <a:xfrm>
            <a:off x="3041965" y="4113247"/>
            <a:ext cx="6430800" cy="487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42" name="Google Shape;142;p19"/>
          <p:cNvSpPr txBox="1"/>
          <p:nvPr/>
        </p:nvSpPr>
        <p:spPr>
          <a:xfrm>
            <a:off x="3136094" y="4156577"/>
            <a:ext cx="7401200" cy="5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код для учнів, щоб долучитися до вашого класу</a:t>
            </a:r>
            <a:endParaRPr dirty="0"/>
          </a:p>
        </p:txBody>
      </p:sp>
      <p:sp>
        <p:nvSpPr>
          <p:cNvPr id="143" name="Google Shape;143;p19"/>
          <p:cNvSpPr txBox="1"/>
          <p:nvPr/>
        </p:nvSpPr>
        <p:spPr>
          <a:xfrm>
            <a:off x="961119" y="1575921"/>
            <a:ext cx="39348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b="1" dirty="0"/>
              <a:t>Як користуватися Google-клас</a:t>
            </a:r>
            <a:endParaRPr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3;p19"/>
          <p:cNvSpPr txBox="1"/>
          <p:nvPr/>
        </p:nvSpPr>
        <p:spPr>
          <a:xfrm>
            <a:off x="6777318" y="199483"/>
            <a:ext cx="5136776" cy="119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just">
              <a:buClr>
                <a:schemeClr val="dk1"/>
              </a:buClr>
              <a:buSzPts val="1100"/>
            </a:pPr>
            <a:r>
              <a:rPr lang="uk-UA" sz="3200" dirty="0" smtClean="0"/>
              <a:t>      Проаналізувавши роботу вчителів у минулому році, було прохання як від учнів, так і від батьків, називати курси, вказуючи предмет. А також не об</a:t>
            </a:r>
            <a:r>
              <a:rPr lang="en-US" sz="3200" dirty="0" smtClean="0"/>
              <a:t>’</a:t>
            </a:r>
            <a:r>
              <a:rPr lang="uk-UA" sz="3200" dirty="0" err="1" smtClean="0"/>
              <a:t>єднувати</a:t>
            </a:r>
            <a:r>
              <a:rPr lang="uk-UA" sz="3200" dirty="0" smtClean="0"/>
              <a:t> одному вчителю декілька класів, якщо викладає в паралелі. </a:t>
            </a:r>
            <a:endParaRPr sz="3200" dirty="0"/>
          </a:p>
          <a:p>
            <a:pPr algn="ctr"/>
            <a:endParaRPr sz="3200" dirty="0"/>
          </a:p>
        </p:txBody>
      </p:sp>
      <p:pic>
        <p:nvPicPr>
          <p:cNvPr id="23554" name="Picture 2" descr="C:\Users\1\Documents\ViberDownloads\0-02-0a-af2956065ca90513e1ce51362e2253c7a7c72cea9f701b25154ddcf27fa306e8_8644ab6e.jpg"/>
          <p:cNvPicPr>
            <a:picLocks noChangeAspect="1" noChangeArrowheads="1"/>
          </p:cNvPicPr>
          <p:nvPr/>
        </p:nvPicPr>
        <p:blipFill>
          <a:blip r:embed="rId2" cstate="print"/>
          <a:srcRect t="4759" b="40250"/>
          <a:stretch>
            <a:fillRect/>
          </a:stretch>
        </p:blipFill>
        <p:spPr bwMode="auto">
          <a:xfrm>
            <a:off x="275089" y="215153"/>
            <a:ext cx="3248039" cy="3869930"/>
          </a:xfrm>
          <a:prstGeom prst="rect">
            <a:avLst/>
          </a:prstGeom>
          <a:noFill/>
        </p:spPr>
      </p:pic>
      <p:sp>
        <p:nvSpPr>
          <p:cNvPr id="23556" name="AutoShape 4" descr="146,785 BEST Plus Sign IMAGES, STOCK PHOTOS &amp;amp; VECTORS | Adobe 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146,785 BEST Plus Sign IMAGES, STOCK PHOTOS &amp;amp; VECTORS | Adobe 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9" name="Picture 7" descr="C:\Users\1\Desktop\360_F_271147956_qfh8GTMh5UalhGvUotKCnA0Ap3a4qcyX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788"/>
          <a:stretch>
            <a:fillRect/>
          </a:stretch>
        </p:blipFill>
        <p:spPr bwMode="auto">
          <a:xfrm>
            <a:off x="4259450" y="277493"/>
            <a:ext cx="2063858" cy="2580536"/>
          </a:xfrm>
          <a:prstGeom prst="rect">
            <a:avLst/>
          </a:prstGeom>
          <a:noFill/>
        </p:spPr>
      </p:pic>
      <p:pic>
        <p:nvPicPr>
          <p:cNvPr id="23560" name="Picture 8" descr="C:\Users\1\Documents\ViberDownloads\0-02-0a-1ec04d1fdd4b47aa76e837b668d069ce08ef46da64ac14233ba6962ba6aa12f2_84c009c2.jpg"/>
          <p:cNvPicPr>
            <a:picLocks noChangeAspect="1" noChangeArrowheads="1"/>
          </p:cNvPicPr>
          <p:nvPr/>
        </p:nvPicPr>
        <p:blipFill>
          <a:blip r:embed="rId4" cstate="print"/>
          <a:srcRect t="4947" b="40392"/>
          <a:stretch>
            <a:fillRect/>
          </a:stretch>
        </p:blipFill>
        <p:spPr bwMode="auto">
          <a:xfrm>
            <a:off x="3600002" y="2998694"/>
            <a:ext cx="3083185" cy="3651524"/>
          </a:xfrm>
          <a:prstGeom prst="rect">
            <a:avLst/>
          </a:prstGeom>
          <a:noFill/>
        </p:spPr>
      </p:pic>
      <p:pic>
        <p:nvPicPr>
          <p:cNvPr id="8" name="Picture 7" descr="C:\Users\1\Desktop\360_F_271147956_qfh8GTMh5UalhGvUotKCnA0Ap3a4qcyX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977"/>
          <a:stretch>
            <a:fillRect/>
          </a:stretch>
        </p:blipFill>
        <p:spPr bwMode="auto">
          <a:xfrm>
            <a:off x="7812741" y="4359683"/>
            <a:ext cx="1949823" cy="2498317"/>
          </a:xfrm>
          <a:prstGeom prst="rect">
            <a:avLst/>
          </a:prstGeom>
          <a:noFill/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981635" y="1600200"/>
            <a:ext cx="3509683" cy="658906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8" idx="1"/>
          </p:cNvCxnSpPr>
          <p:nvPr/>
        </p:nvCxnSpPr>
        <p:spPr>
          <a:xfrm flipH="1" flipV="1">
            <a:off x="5298141" y="5244353"/>
            <a:ext cx="2514600" cy="36448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/>
        </p:nvSpPr>
        <p:spPr>
          <a:xfrm>
            <a:off x="1949825" y="168200"/>
            <a:ext cx="9910482" cy="114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uk-UA" sz="3200" dirty="0" smtClean="0"/>
              <a:t>Сторінка </a:t>
            </a:r>
            <a:r>
              <a:rPr lang="uk-UA" sz="3200" b="1" u="sng" dirty="0" smtClean="0">
                <a:solidFill>
                  <a:srgbClr val="0000CC"/>
                </a:solidFill>
              </a:rPr>
              <a:t>Завдання</a:t>
            </a:r>
            <a:r>
              <a:rPr lang="uk-UA" sz="3200" dirty="0" smtClean="0"/>
              <a:t> є найважливішою.</a:t>
            </a:r>
          </a:p>
          <a:p>
            <a:pPr algn="ctr">
              <a:buClr>
                <a:schemeClr val="dk1"/>
              </a:buClr>
              <a:buSzPts val="1100"/>
            </a:pPr>
            <a:r>
              <a:rPr lang="uk-UA" sz="3200" dirty="0" smtClean="0"/>
              <a:t>Тут ми створюємо план, тестування і перевіряємо учнів</a:t>
            </a:r>
          </a:p>
          <a:p>
            <a:pPr algn="ctr"/>
            <a:endParaRPr lang="uk-UA" sz="3200" dirty="0"/>
          </a:p>
        </p:txBody>
      </p:sp>
      <p:pic>
        <p:nvPicPr>
          <p:cNvPr id="161" name="Google Shape;161;p21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534460" y="1316471"/>
            <a:ext cx="11657540" cy="49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1"/>
          <p:cNvSpPr/>
          <p:nvPr/>
        </p:nvSpPr>
        <p:spPr>
          <a:xfrm rot="765606">
            <a:off x="1177870" y="2991172"/>
            <a:ext cx="402957" cy="2205595"/>
          </a:xfrm>
          <a:prstGeom prst="upArrow">
            <a:avLst>
              <a:gd name="adj1" fmla="val 50000"/>
              <a:gd name="adj2" fmla="val 101613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63" name="Google Shape;163;p21"/>
          <p:cNvSpPr/>
          <p:nvPr/>
        </p:nvSpPr>
        <p:spPr>
          <a:xfrm>
            <a:off x="5192543" y="1362742"/>
            <a:ext cx="1146400" cy="7116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64" name="Google Shape;164;p21"/>
          <p:cNvSpPr/>
          <p:nvPr/>
        </p:nvSpPr>
        <p:spPr>
          <a:xfrm>
            <a:off x="9891934" y="2703261"/>
            <a:ext cx="750400" cy="711600"/>
          </a:xfrm>
          <a:prstGeom prst="upArrow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65" name="Google Shape;165;p21"/>
          <p:cNvSpPr txBox="1"/>
          <p:nvPr/>
        </p:nvSpPr>
        <p:spPr>
          <a:xfrm>
            <a:off x="9048235" y="3460278"/>
            <a:ext cx="2950000" cy="1127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Папка онлайн-сховища загальних файлів для цього курсу.</a:t>
            </a:r>
            <a:endParaRPr dirty="0"/>
          </a:p>
        </p:txBody>
      </p:sp>
      <p:sp>
        <p:nvSpPr>
          <p:cNvPr id="166" name="Google Shape;166;p21"/>
          <p:cNvSpPr txBox="1"/>
          <p:nvPr/>
        </p:nvSpPr>
        <p:spPr>
          <a:xfrm>
            <a:off x="324430" y="5429261"/>
            <a:ext cx="3333170" cy="847553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>
                <a:solidFill>
                  <a:schemeClr val="dk1"/>
                </a:solidFill>
                <a:highlight>
                  <a:srgbClr val="FFFFFF"/>
                </a:highlight>
              </a:rPr>
              <a:t>Головна кнопка для створення навчальної програми </a:t>
            </a:r>
            <a:r>
              <a:rPr lang="en" dirty="0">
                <a:solidFill>
                  <a:schemeClr val="dk1"/>
                </a:solidFill>
                <a:highlight>
                  <a:schemeClr val="lt1"/>
                </a:highlight>
              </a:rPr>
              <a:t>онлайн </a:t>
            </a:r>
            <a:endParaRPr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/>
        </p:nvSpPr>
        <p:spPr>
          <a:xfrm>
            <a:off x="3254644" y="1084882"/>
            <a:ext cx="8617057" cy="23867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uk-UA" sz="2400" i="1" dirty="0" smtClean="0"/>
              <a:t>Після того як натискаєте кнопку «Створити», у вас буде кілька варіантів.</a:t>
            </a:r>
          </a:p>
          <a:p>
            <a:pPr>
              <a:buClr>
                <a:schemeClr val="dk1"/>
              </a:buClr>
              <a:buSzPts val="1100"/>
            </a:pPr>
            <a:r>
              <a:rPr lang="uk-UA" sz="2400" i="1" dirty="0" smtClean="0"/>
              <a:t>Рекомендують починати з теми. Наприклад, «алгебра 101» або дата «понеділок, проводиться 23 березня».</a:t>
            </a:r>
          </a:p>
          <a:p>
            <a:pPr>
              <a:buClr>
                <a:schemeClr val="dk1"/>
              </a:buClr>
              <a:buSzPts val="1100"/>
            </a:pPr>
            <a:r>
              <a:rPr lang="uk-UA" sz="2400" i="1" dirty="0" smtClean="0"/>
              <a:t>Назвали тему? Далі розробляйте програму курсу.</a:t>
            </a:r>
          </a:p>
          <a:p>
            <a:endParaRPr sz="2400" i="1" dirty="0"/>
          </a:p>
        </p:txBody>
      </p:sp>
      <p:pic>
        <p:nvPicPr>
          <p:cNvPr id="172" name="Google Shape;172;p22"/>
          <p:cNvPicPr preferRelativeResize="0"/>
          <p:nvPr/>
        </p:nvPicPr>
        <p:blipFill>
          <a:blip r:embed="rId3" cstate="print">
            <a:alphaModFix/>
          </a:blip>
          <a:srcRect r="9718"/>
          <a:stretch>
            <a:fillRect/>
          </a:stretch>
        </p:blipFill>
        <p:spPr>
          <a:xfrm>
            <a:off x="252334" y="805912"/>
            <a:ext cx="2862825" cy="319265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3" name="Google Shape;173;p22"/>
          <p:cNvSpPr/>
          <p:nvPr/>
        </p:nvSpPr>
        <p:spPr>
          <a:xfrm rot="20207147" flipV="1">
            <a:off x="1626686" y="3315556"/>
            <a:ext cx="2101285" cy="325542"/>
          </a:xfrm>
          <a:prstGeom prst="leftArrow">
            <a:avLst>
              <a:gd name="adj1" fmla="val 50000"/>
              <a:gd name="adj2" fmla="val 84892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5" name="Google Shape;159;p21"/>
          <p:cNvSpPr txBox="1"/>
          <p:nvPr/>
        </p:nvSpPr>
        <p:spPr>
          <a:xfrm>
            <a:off x="1518834" y="168200"/>
            <a:ext cx="10673166" cy="7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uk-UA" sz="3200" b="1" dirty="0" smtClean="0"/>
              <a:t>Як розробники пропонують працювати на цій платформі:</a:t>
            </a:r>
          </a:p>
          <a:p>
            <a:pPr algn="ctr"/>
            <a:endParaRPr lang="uk-UA" sz="3200" b="1" dirty="0"/>
          </a:p>
        </p:txBody>
      </p:sp>
      <p:pic>
        <p:nvPicPr>
          <p:cNvPr id="6" name="Google Shape;179;p23"/>
          <p:cNvPicPr preferRelativeResize="0"/>
          <p:nvPr/>
        </p:nvPicPr>
        <p:blipFill>
          <a:blip r:embed="rId3" cstate="print">
            <a:alphaModFix/>
          </a:blip>
          <a:srcRect l="4785" r="9680"/>
          <a:stretch>
            <a:fillRect/>
          </a:stretch>
        </p:blipFill>
        <p:spPr>
          <a:xfrm>
            <a:off x="9236989" y="3052760"/>
            <a:ext cx="2557221" cy="361926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" name="Google Shape;178;p23"/>
          <p:cNvSpPr txBox="1"/>
          <p:nvPr/>
        </p:nvSpPr>
        <p:spPr>
          <a:xfrm>
            <a:off x="387458" y="4076054"/>
            <a:ext cx="8691228" cy="22627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uk-UA" sz="2400" i="1" dirty="0" smtClean="0"/>
              <a:t>Наступна </a:t>
            </a:r>
            <a:r>
              <a:rPr lang="en" sz="2400" i="1" dirty="0" smtClean="0"/>
              <a:t>опція </a:t>
            </a:r>
            <a:r>
              <a:rPr lang="en" sz="2400" i="1" dirty="0"/>
              <a:t>дозволяє скопіювати вміст із будь-якого вашого класу.</a:t>
            </a:r>
            <a:endParaRPr sz="2400" i="1" dirty="0"/>
          </a:p>
          <a:p>
            <a:r>
              <a:rPr lang="en" sz="2400" i="1" dirty="0" smtClean="0"/>
              <a:t>Якщо </a:t>
            </a:r>
            <a:r>
              <a:rPr lang="en" sz="2400" i="1" dirty="0"/>
              <a:t>ви ведете кілька груп з однієї паралелі, можете використовувати цю опцію, щоб копіювати теми або матеріали: завдання, тести тощо з одного класу в інший.</a:t>
            </a:r>
            <a:endParaRPr sz="2400" i="1" dirty="0"/>
          </a:p>
        </p:txBody>
      </p:sp>
      <p:sp>
        <p:nvSpPr>
          <p:cNvPr id="7" name="Google Shape;180;p23"/>
          <p:cNvSpPr/>
          <p:nvPr/>
        </p:nvSpPr>
        <p:spPr>
          <a:xfrm rot="10800000">
            <a:off x="8462074" y="5641153"/>
            <a:ext cx="956970" cy="310195"/>
          </a:xfrm>
          <a:prstGeom prst="leftArrow">
            <a:avLst>
              <a:gd name="adj1" fmla="val 50000"/>
              <a:gd name="adj2" fmla="val 82937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2"/>
          <p:cNvPicPr preferRelativeResize="0"/>
          <p:nvPr/>
        </p:nvPicPr>
        <p:blipFill>
          <a:blip r:embed="rId3" cstate="print">
            <a:alphaModFix/>
          </a:blip>
          <a:srcRect r="9718"/>
          <a:stretch>
            <a:fillRect/>
          </a:stretch>
        </p:blipFill>
        <p:spPr>
          <a:xfrm>
            <a:off x="304586" y="805912"/>
            <a:ext cx="2386363" cy="3139071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3" name="Google Shape;173;p22"/>
          <p:cNvSpPr/>
          <p:nvPr/>
        </p:nvSpPr>
        <p:spPr>
          <a:xfrm rot="20582519" flipV="1">
            <a:off x="1407007" y="3265501"/>
            <a:ext cx="1184681" cy="230238"/>
          </a:xfrm>
          <a:prstGeom prst="leftArrow">
            <a:avLst>
              <a:gd name="adj1" fmla="val 50000"/>
              <a:gd name="adj2" fmla="val 84892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5" name="Google Shape;159;p21"/>
          <p:cNvSpPr txBox="1"/>
          <p:nvPr/>
        </p:nvSpPr>
        <p:spPr>
          <a:xfrm>
            <a:off x="2612571" y="168200"/>
            <a:ext cx="9247736" cy="7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uk-UA" sz="3200" b="1" dirty="0" smtClean="0"/>
              <a:t>Як показує практика роботи на цій платформі:</a:t>
            </a:r>
          </a:p>
          <a:p>
            <a:pPr algn="ctr"/>
            <a:endParaRPr lang="uk-UA" sz="3200" b="1" dirty="0"/>
          </a:p>
        </p:txBody>
      </p:sp>
      <p:pic>
        <p:nvPicPr>
          <p:cNvPr id="9" name="Google Shape;172;p22"/>
          <p:cNvPicPr preferRelativeResize="0"/>
          <p:nvPr/>
        </p:nvPicPr>
        <p:blipFill>
          <a:blip r:embed="rId3" cstate="print">
            <a:alphaModFix/>
          </a:blip>
          <a:srcRect r="9718"/>
          <a:stretch>
            <a:fillRect/>
          </a:stretch>
        </p:blipFill>
        <p:spPr>
          <a:xfrm>
            <a:off x="2925867" y="788495"/>
            <a:ext cx="2364590" cy="3143425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" name="Google Shape;180;p23"/>
          <p:cNvSpPr/>
          <p:nvPr/>
        </p:nvSpPr>
        <p:spPr>
          <a:xfrm rot="9419984">
            <a:off x="2226610" y="3302595"/>
            <a:ext cx="1112672" cy="211339"/>
          </a:xfrm>
          <a:prstGeom prst="leftArrow">
            <a:avLst>
              <a:gd name="adj1" fmla="val 50000"/>
              <a:gd name="adj2" fmla="val 82937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pic>
        <p:nvPicPr>
          <p:cNvPr id="10" name="Google Shape;172;p22"/>
          <p:cNvPicPr preferRelativeResize="0"/>
          <p:nvPr/>
        </p:nvPicPr>
        <p:blipFill>
          <a:blip r:embed="rId3" cstate="print">
            <a:alphaModFix/>
          </a:blip>
          <a:srcRect r="9718"/>
          <a:stretch>
            <a:fillRect/>
          </a:stretch>
        </p:blipFill>
        <p:spPr>
          <a:xfrm>
            <a:off x="5512528" y="1036688"/>
            <a:ext cx="2625633" cy="2999736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" name="Google Shape;180;p23"/>
          <p:cNvSpPr/>
          <p:nvPr/>
        </p:nvSpPr>
        <p:spPr>
          <a:xfrm rot="20832713">
            <a:off x="6997396" y="1693158"/>
            <a:ext cx="1265012" cy="261452"/>
          </a:xfrm>
          <a:prstGeom prst="leftArrow">
            <a:avLst>
              <a:gd name="adj1" fmla="val 50000"/>
              <a:gd name="adj2" fmla="val 82937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pic>
        <p:nvPicPr>
          <p:cNvPr id="12" name="Picture 7" descr="C:\Users\1\Desktop\360_F_271147956_qfh8GTMh5UalhGvUotKCnA0Ap3a4qcyX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788"/>
          <a:stretch>
            <a:fillRect/>
          </a:stretch>
        </p:blipFill>
        <p:spPr bwMode="auto">
          <a:xfrm>
            <a:off x="6114376" y="3689636"/>
            <a:ext cx="2063858" cy="2580536"/>
          </a:xfrm>
          <a:prstGeom prst="rect">
            <a:avLst/>
          </a:prstGeom>
          <a:noFill/>
        </p:spPr>
      </p:pic>
      <p:pic>
        <p:nvPicPr>
          <p:cNvPr id="13" name="Picture 7" descr="C:\Users\1\Desktop\360_F_271147956_qfh8GTMh5UalhGvUotKCnA0Ap3a4qcyX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977"/>
          <a:stretch>
            <a:fillRect/>
          </a:stretch>
        </p:blipFill>
        <p:spPr bwMode="auto">
          <a:xfrm>
            <a:off x="1843016" y="3523660"/>
            <a:ext cx="1949823" cy="2498317"/>
          </a:xfrm>
          <a:prstGeom prst="rect">
            <a:avLst/>
          </a:prstGeom>
          <a:noFill/>
        </p:spPr>
      </p:pic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5" cstate="print"/>
          <a:srcRect l="22389" t="22143" r="49199" b="17321"/>
          <a:stretch>
            <a:fillRect/>
          </a:stretch>
        </p:blipFill>
        <p:spPr bwMode="auto">
          <a:xfrm>
            <a:off x="8242662" y="1162595"/>
            <a:ext cx="3719833" cy="44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/>
          <p:nvPr/>
        </p:nvSpPr>
        <p:spPr>
          <a:xfrm>
            <a:off x="6829500" y="4342400"/>
            <a:ext cx="5163200" cy="21500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87" name="Google Shape;187;p24"/>
          <p:cNvSpPr txBox="1"/>
          <p:nvPr/>
        </p:nvSpPr>
        <p:spPr>
          <a:xfrm>
            <a:off x="6936376" y="4316133"/>
            <a:ext cx="4976949" cy="19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2500" dirty="0"/>
              <a:t>Тут ви можете додати файли з папки курсу (з google-диску), URL-адреси сайтів, файли з комп'ютера або посилання на YouTube</a:t>
            </a:r>
            <a:r>
              <a:rPr lang="en" sz="2500" dirty="0" smtClean="0"/>
              <a:t>.</a:t>
            </a:r>
            <a:endParaRPr sz="2500" dirty="0"/>
          </a:p>
        </p:txBody>
      </p:sp>
      <p:pic>
        <p:nvPicPr>
          <p:cNvPr id="188" name="Google Shape;188;p24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-1" y="66234"/>
            <a:ext cx="4284617" cy="445351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4"/>
          <p:cNvSpPr/>
          <p:nvPr/>
        </p:nvSpPr>
        <p:spPr>
          <a:xfrm>
            <a:off x="2351014" y="1124471"/>
            <a:ext cx="1578800" cy="8668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grpSp>
        <p:nvGrpSpPr>
          <p:cNvPr id="2" name="Google Shape;190;p24"/>
          <p:cNvGrpSpPr/>
          <p:nvPr/>
        </p:nvGrpSpPr>
        <p:grpSpPr>
          <a:xfrm>
            <a:off x="3265713" y="1789611"/>
            <a:ext cx="3448059" cy="4846320"/>
            <a:chOff x="2380705" y="418125"/>
            <a:chExt cx="2586044" cy="2218734"/>
          </a:xfrm>
        </p:grpSpPr>
        <p:sp>
          <p:nvSpPr>
            <p:cNvPr id="191" name="Google Shape;191;p24"/>
            <p:cNvSpPr/>
            <p:nvPr/>
          </p:nvSpPr>
          <p:spPr>
            <a:xfrm>
              <a:off x="2380705" y="418125"/>
              <a:ext cx="2586044" cy="2218734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3000" dirty="0"/>
            </a:p>
          </p:txBody>
        </p:sp>
        <p:sp>
          <p:nvSpPr>
            <p:cNvPr id="192" name="Google Shape;192;p24"/>
            <p:cNvSpPr txBox="1"/>
            <p:nvPr/>
          </p:nvSpPr>
          <p:spPr>
            <a:xfrm>
              <a:off x="2429692" y="475756"/>
              <a:ext cx="2484708" cy="178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buClr>
                  <a:schemeClr val="dk1"/>
                </a:buClr>
                <a:buSzPts val="1100"/>
              </a:pPr>
              <a:r>
                <a:rPr lang="en" sz="3000" b="1" dirty="0"/>
                <a:t>Завдання</a:t>
              </a:r>
              <a:endParaRPr sz="3000" b="1" dirty="0"/>
            </a:p>
            <a:p>
              <a:r>
                <a:rPr lang="en" sz="3000" dirty="0"/>
                <a:t>Після натискання цієї кнопки відкривається нове вікно, в якому ви маєте написати заголовок і за </a:t>
              </a:r>
              <a:r>
                <a:rPr lang="en" sz="3000" dirty="0" smtClean="0"/>
                <a:t>бажання</a:t>
              </a:r>
              <a:r>
                <a:rPr lang="uk-UA" sz="3000" dirty="0" smtClean="0"/>
                <a:t>м</a:t>
              </a:r>
              <a:r>
                <a:rPr lang="en" sz="3000" dirty="0" smtClean="0"/>
                <a:t> </a:t>
              </a:r>
              <a:r>
                <a:rPr lang="en" sz="3000" dirty="0"/>
                <a:t>додати опис.</a:t>
              </a:r>
              <a:endParaRPr sz="3000" dirty="0"/>
            </a:p>
          </p:txBody>
        </p:sp>
      </p:grpSp>
      <p:pic>
        <p:nvPicPr>
          <p:cNvPr id="193" name="Google Shape;193;p24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6829500" y="432467"/>
            <a:ext cx="4858533" cy="3442371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4" name="Google Shape;194;p24"/>
          <p:cNvSpPr/>
          <p:nvPr/>
        </p:nvSpPr>
        <p:spPr>
          <a:xfrm rot="-2380340">
            <a:off x="6117841" y="1560187"/>
            <a:ext cx="1343367" cy="9616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95" name="Google Shape;195;p24"/>
          <p:cNvSpPr/>
          <p:nvPr/>
        </p:nvSpPr>
        <p:spPr>
          <a:xfrm>
            <a:off x="7542400" y="3776901"/>
            <a:ext cx="841600" cy="682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16" name="Сердце 15"/>
          <p:cNvSpPr/>
          <p:nvPr/>
        </p:nvSpPr>
        <p:spPr>
          <a:xfrm>
            <a:off x="8543109" y="2769325"/>
            <a:ext cx="195942" cy="169817"/>
          </a:xfrm>
          <a:prstGeom prst="hear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ердце 16"/>
          <p:cNvSpPr/>
          <p:nvPr/>
        </p:nvSpPr>
        <p:spPr>
          <a:xfrm>
            <a:off x="8199120" y="3326674"/>
            <a:ext cx="195942" cy="169817"/>
          </a:xfrm>
          <a:prstGeom prst="hear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/>
          <p:nvPr/>
        </p:nvSpPr>
        <p:spPr>
          <a:xfrm>
            <a:off x="7315200" y="4342400"/>
            <a:ext cx="4049486" cy="21500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sz="3000" dirty="0"/>
          </a:p>
        </p:txBody>
      </p:sp>
      <p:sp>
        <p:nvSpPr>
          <p:cNvPr id="187" name="Google Shape;187;p24"/>
          <p:cNvSpPr txBox="1"/>
          <p:nvPr/>
        </p:nvSpPr>
        <p:spPr>
          <a:xfrm>
            <a:off x="7341327" y="4316133"/>
            <a:ext cx="4127862" cy="19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sz="3000" dirty="0" smtClean="0"/>
              <a:t>Ось </a:t>
            </a:r>
            <a:r>
              <a:rPr lang="en" sz="3000" dirty="0"/>
              <a:t>приклад, як додати відео YouTube. Після копіювання посилання натисніть «додати»</a:t>
            </a:r>
            <a:endParaRPr sz="3000" dirty="0"/>
          </a:p>
        </p:txBody>
      </p:sp>
      <p:pic>
        <p:nvPicPr>
          <p:cNvPr id="193" name="Google Shape;193;p24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7445829" y="432467"/>
            <a:ext cx="4242204" cy="3159819"/>
          </a:xfrm>
          <a:prstGeom prst="rect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5" name="Google Shape;195;p24"/>
          <p:cNvSpPr/>
          <p:nvPr/>
        </p:nvSpPr>
        <p:spPr>
          <a:xfrm>
            <a:off x="8569234" y="3409406"/>
            <a:ext cx="520160" cy="94539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pic>
        <p:nvPicPr>
          <p:cNvPr id="196" name="Google Shape;196;p24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359741" y="988246"/>
            <a:ext cx="6668075" cy="3557627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4"/>
          <p:cNvSpPr/>
          <p:nvPr/>
        </p:nvSpPr>
        <p:spPr>
          <a:xfrm rot="1870333">
            <a:off x="4706565" y="4504656"/>
            <a:ext cx="2773890" cy="536599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/>
          <p:nvPr/>
        </p:nvSpPr>
        <p:spPr>
          <a:xfrm>
            <a:off x="4349931" y="370699"/>
            <a:ext cx="7641772" cy="3665723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202" name="Google Shape;202;p25"/>
          <p:cNvSpPr txBox="1"/>
          <p:nvPr/>
        </p:nvSpPr>
        <p:spPr>
          <a:xfrm>
            <a:off x="4488517" y="485033"/>
            <a:ext cx="7673010" cy="3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2800" dirty="0"/>
              <a:t>Ви також можете прикріпити:</a:t>
            </a:r>
            <a:endParaRPr sz="2800" dirty="0"/>
          </a:p>
          <a:p>
            <a:pPr marL="609585" indent="-423323">
              <a:buSzPts val="1400"/>
              <a:buChar char="-"/>
            </a:pPr>
            <a:r>
              <a:rPr lang="en" sz="2800" u="sng" dirty="0"/>
              <a:t>документи</a:t>
            </a:r>
            <a:r>
              <a:rPr lang="en" sz="2800" dirty="0"/>
              <a:t> (аналог Microsoft</a:t>
            </a:r>
            <a:r>
              <a:rPr lang="en" sz="2800" b="1" dirty="0">
                <a:solidFill>
                  <a:schemeClr val="accent6">
                    <a:lumMod val="75000"/>
                  </a:schemeClr>
                </a:solidFill>
              </a:rPr>
              <a:t> Word</a:t>
            </a:r>
            <a:r>
              <a:rPr lang="en" sz="2800" dirty="0"/>
              <a:t>)</a:t>
            </a:r>
            <a:endParaRPr sz="2800" dirty="0"/>
          </a:p>
          <a:p>
            <a:pPr marL="609585" indent="-423323">
              <a:buSzPts val="1400"/>
              <a:buChar char="-"/>
            </a:pPr>
            <a:r>
              <a:rPr lang="en" sz="2800" u="sng" dirty="0"/>
              <a:t>презентації</a:t>
            </a:r>
            <a:r>
              <a:rPr lang="en" sz="2800" dirty="0"/>
              <a:t> (аналог Microsoft </a:t>
            </a:r>
            <a:r>
              <a:rPr lang="en" sz="2800" b="1" dirty="0">
                <a:solidFill>
                  <a:schemeClr val="accent5">
                    <a:lumMod val="75000"/>
                  </a:schemeClr>
                </a:solidFill>
              </a:rPr>
              <a:t>PowerPoint</a:t>
            </a:r>
            <a:r>
              <a:rPr lang="en" sz="2800" dirty="0"/>
              <a:t>)</a:t>
            </a:r>
            <a:endParaRPr sz="2800" dirty="0"/>
          </a:p>
          <a:p>
            <a:pPr marL="609585" indent="-423323">
              <a:buSzPts val="1400"/>
              <a:buChar char="-"/>
            </a:pPr>
            <a:r>
              <a:rPr lang="en" sz="2800" u="sng" dirty="0"/>
              <a:t>таблиці</a:t>
            </a:r>
            <a:r>
              <a:rPr lang="en" sz="2800" dirty="0"/>
              <a:t> (аналог </a:t>
            </a:r>
            <a:r>
              <a:rPr lang="en" sz="2800" dirty="0">
                <a:solidFill>
                  <a:schemeClr val="dk1"/>
                </a:solidFill>
              </a:rPr>
              <a:t>Microsoft </a:t>
            </a:r>
            <a:r>
              <a:rPr lang="en" sz="2800" b="1" dirty="0">
                <a:solidFill>
                  <a:srgbClr val="FF9900"/>
                </a:solidFill>
              </a:rPr>
              <a:t>Excel</a:t>
            </a:r>
            <a:r>
              <a:rPr lang="en" sz="2800" dirty="0"/>
              <a:t>)</a:t>
            </a:r>
            <a:endParaRPr sz="2800" dirty="0"/>
          </a:p>
          <a:p>
            <a:pPr marL="609585" indent="-423323">
              <a:buSzPts val="1400"/>
              <a:buChar char="-"/>
            </a:pPr>
            <a:r>
              <a:rPr lang="en" sz="2800" u="sng" dirty="0"/>
              <a:t>малюнки</a:t>
            </a:r>
            <a:r>
              <a:rPr lang="en" sz="2800" dirty="0"/>
              <a:t> (чудово підходить для створення зображень або математичних формул)</a:t>
            </a:r>
            <a:endParaRPr sz="2800" dirty="0"/>
          </a:p>
          <a:p>
            <a:pPr marL="609585" indent="-423323">
              <a:buSzPts val="1400"/>
              <a:buChar char="-"/>
            </a:pPr>
            <a:r>
              <a:rPr lang="en" sz="2800" u="sng" dirty="0"/>
              <a:t>форми</a:t>
            </a:r>
            <a:r>
              <a:rPr lang="en" sz="2800" dirty="0"/>
              <a:t> (можна використовувати для тестів або для збору інформації)</a:t>
            </a:r>
            <a:endParaRPr sz="2800" dirty="0"/>
          </a:p>
          <a:p>
            <a:pPr marL="609585"/>
            <a:endParaRPr sz="2800" dirty="0"/>
          </a:p>
          <a:p>
            <a:pPr marL="609585"/>
            <a:r>
              <a:rPr lang="en" sz="2800" dirty="0"/>
              <a:t>Далі у вас є 2 варіанти:</a:t>
            </a:r>
            <a:endParaRPr sz="2800" dirty="0"/>
          </a:p>
          <a:p>
            <a:endParaRPr sz="2800" dirty="0"/>
          </a:p>
        </p:txBody>
      </p:sp>
      <p:pic>
        <p:nvPicPr>
          <p:cNvPr id="203" name="Google Shape;203;p25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0" y="399725"/>
            <a:ext cx="4452973" cy="32186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5"/>
          <p:cNvCxnSpPr/>
          <p:nvPr/>
        </p:nvCxnSpPr>
        <p:spPr>
          <a:xfrm>
            <a:off x="3331029" y="2599509"/>
            <a:ext cx="1307111" cy="4204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5" name="Google Shape;205;p25"/>
          <p:cNvCxnSpPr/>
          <p:nvPr/>
        </p:nvCxnSpPr>
        <p:spPr>
          <a:xfrm flipV="1">
            <a:off x="3474720" y="1293223"/>
            <a:ext cx="1254034" cy="78377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6" name="Google Shape;206;p25"/>
          <p:cNvCxnSpPr/>
          <p:nvPr/>
        </p:nvCxnSpPr>
        <p:spPr>
          <a:xfrm flipV="1">
            <a:off x="3494482" y="1763486"/>
            <a:ext cx="1208147" cy="24723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7" name="Google Shape;207;p25"/>
          <p:cNvCxnSpPr/>
          <p:nvPr/>
        </p:nvCxnSpPr>
        <p:spPr>
          <a:xfrm flipV="1">
            <a:off x="3320008" y="2155371"/>
            <a:ext cx="1421809" cy="7086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8" name="Google Shape;208;p25"/>
          <p:cNvCxnSpPr/>
          <p:nvPr/>
        </p:nvCxnSpPr>
        <p:spPr>
          <a:xfrm>
            <a:off x="3121579" y="3087715"/>
            <a:ext cx="1450400" cy="221200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09" name="Google Shape;209;p25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0" y="4264023"/>
            <a:ext cx="12192003" cy="1381423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/>
          <p:nvPr/>
        </p:nvSpPr>
        <p:spPr>
          <a:xfrm>
            <a:off x="4650377" y="5326167"/>
            <a:ext cx="3262490" cy="1411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212" name="Google Shape;212;p25"/>
          <p:cNvSpPr txBox="1"/>
          <p:nvPr/>
        </p:nvSpPr>
        <p:spPr>
          <a:xfrm>
            <a:off x="4807323" y="5360434"/>
            <a:ext cx="2952013" cy="1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sz="2400" dirty="0"/>
              <a:t>Всі учні будуть мати доступ для редагування</a:t>
            </a:r>
            <a:endParaRPr sz="2400" dirty="0"/>
          </a:p>
        </p:txBody>
      </p:sp>
      <p:sp>
        <p:nvSpPr>
          <p:cNvPr id="214" name="Google Shape;214;p25"/>
          <p:cNvSpPr/>
          <p:nvPr/>
        </p:nvSpPr>
        <p:spPr>
          <a:xfrm>
            <a:off x="182880" y="5294000"/>
            <a:ext cx="3123287" cy="146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215" name="Google Shape;215;p25"/>
          <p:cNvSpPr txBox="1"/>
          <p:nvPr/>
        </p:nvSpPr>
        <p:spPr>
          <a:xfrm>
            <a:off x="286390" y="5174159"/>
            <a:ext cx="2887884" cy="1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sz="2400" dirty="0"/>
              <a:t>Учні можуть тільки переглядати файл, але не можуть вносити зміни</a:t>
            </a:r>
            <a:endParaRPr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42167" t="63929" r="35764" b="16786"/>
          <a:stretch>
            <a:fillRect/>
          </a:stretch>
        </p:blipFill>
        <p:spPr bwMode="auto">
          <a:xfrm>
            <a:off x="8787674" y="4362995"/>
            <a:ext cx="3217091" cy="158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" name="Google Shape;210;p25"/>
          <p:cNvSpPr/>
          <p:nvPr/>
        </p:nvSpPr>
        <p:spPr>
          <a:xfrm>
            <a:off x="8982567" y="3773733"/>
            <a:ext cx="1354400" cy="690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216" name="Google Shape;216;p25"/>
          <p:cNvSpPr/>
          <p:nvPr/>
        </p:nvSpPr>
        <p:spPr>
          <a:xfrm rot="4936353">
            <a:off x="5547527" y="2048613"/>
            <a:ext cx="684213" cy="59762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213" name="Google Shape;213;p25"/>
          <p:cNvSpPr/>
          <p:nvPr/>
        </p:nvSpPr>
        <p:spPr>
          <a:xfrm rot="-2159754">
            <a:off x="7795362" y="5265775"/>
            <a:ext cx="1284949" cy="769447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9013371" y="5852160"/>
            <a:ext cx="3017520" cy="130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0424160" y="5995851"/>
            <a:ext cx="0" cy="6400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10032274" y="6309360"/>
            <a:ext cx="757646" cy="1306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6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-7014" y="63100"/>
            <a:ext cx="4646295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2" name="Google Shape;222;p26"/>
          <p:cNvCxnSpPr/>
          <p:nvPr/>
        </p:nvCxnSpPr>
        <p:spPr>
          <a:xfrm rot="10800000" flipH="1">
            <a:off x="2394667" y="1643300"/>
            <a:ext cx="2612800" cy="165200"/>
          </a:xfrm>
          <a:prstGeom prst="straightConnector1">
            <a:avLst/>
          </a:prstGeom>
          <a:noFill/>
          <a:ln w="1905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3" name="Google Shape;223;p26"/>
          <p:cNvSpPr/>
          <p:nvPr/>
        </p:nvSpPr>
        <p:spPr>
          <a:xfrm>
            <a:off x="4917067" y="411067"/>
            <a:ext cx="7274933" cy="1469984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sz="2000" dirty="0"/>
          </a:p>
        </p:txBody>
      </p:sp>
      <p:sp>
        <p:nvSpPr>
          <p:cNvPr id="224" name="Google Shape;224;p26"/>
          <p:cNvSpPr txBox="1"/>
          <p:nvPr/>
        </p:nvSpPr>
        <p:spPr>
          <a:xfrm>
            <a:off x="4930130" y="500500"/>
            <a:ext cx="3717481" cy="126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sz="2400" dirty="0"/>
              <a:t>Ви можете вибрати це завдання для конкретних </a:t>
            </a:r>
            <a:r>
              <a:rPr lang="uk-UA" sz="2400" dirty="0" err="1" smtClean="0"/>
              <a:t>учн</a:t>
            </a:r>
            <a:r>
              <a:rPr lang="en" sz="2400" dirty="0" smtClean="0"/>
              <a:t>ів </a:t>
            </a:r>
            <a:r>
              <a:rPr lang="en" sz="2400" dirty="0"/>
              <a:t>у ваших класах</a:t>
            </a:r>
            <a:endParaRPr sz="2400" dirty="0"/>
          </a:p>
        </p:txBody>
      </p:sp>
      <p:cxnSp>
        <p:nvCxnSpPr>
          <p:cNvPr id="225" name="Google Shape;225;p26"/>
          <p:cNvCxnSpPr>
            <a:endCxn id="226" idx="1"/>
          </p:cNvCxnSpPr>
          <p:nvPr/>
        </p:nvCxnSpPr>
        <p:spPr>
          <a:xfrm flipV="1">
            <a:off x="1423533" y="2834287"/>
            <a:ext cx="387999" cy="6421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6" name="Google Shape;226;p26"/>
          <p:cNvSpPr txBox="1"/>
          <p:nvPr/>
        </p:nvSpPr>
        <p:spPr>
          <a:xfrm>
            <a:off x="1811532" y="2494300"/>
            <a:ext cx="6078434" cy="67997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sz="2400" dirty="0"/>
              <a:t>Встановити оцінку для цього завдання</a:t>
            </a:r>
            <a:endParaRPr sz="2400" dirty="0"/>
          </a:p>
        </p:txBody>
      </p:sp>
      <p:cxnSp>
        <p:nvCxnSpPr>
          <p:cNvPr id="227" name="Google Shape;227;p26"/>
          <p:cNvCxnSpPr/>
          <p:nvPr/>
        </p:nvCxnSpPr>
        <p:spPr>
          <a:xfrm>
            <a:off x="2495133" y="3972433"/>
            <a:ext cx="1164400" cy="163600"/>
          </a:xfrm>
          <a:prstGeom prst="straightConnector1">
            <a:avLst/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8" name="Google Shape;228;p26"/>
          <p:cNvSpPr txBox="1"/>
          <p:nvPr/>
        </p:nvSpPr>
        <p:spPr>
          <a:xfrm>
            <a:off x="3500066" y="3498384"/>
            <a:ext cx="5212859" cy="12588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sz="2400" dirty="0"/>
              <a:t>Встановити </a:t>
            </a:r>
            <a:r>
              <a:rPr lang="en" sz="2400" dirty="0" smtClean="0"/>
              <a:t>термін</a:t>
            </a:r>
            <a:r>
              <a:rPr lang="uk-UA" sz="2400" dirty="0" smtClean="0"/>
              <a:t> (як дату, так і час – за потребою)</a:t>
            </a:r>
            <a:r>
              <a:rPr lang="en" sz="2400" dirty="0" smtClean="0"/>
              <a:t>. </a:t>
            </a:r>
            <a:r>
              <a:rPr lang="en" sz="2400" dirty="0"/>
              <a:t>Він також буде </a:t>
            </a:r>
            <a:r>
              <a:rPr lang="en" sz="2400" b="1" dirty="0"/>
              <a:t>відображатися в календарі і потоці.</a:t>
            </a:r>
            <a:endParaRPr sz="2400" b="1" dirty="0"/>
          </a:p>
        </p:txBody>
      </p:sp>
      <p:cxnSp>
        <p:nvCxnSpPr>
          <p:cNvPr id="229" name="Google Shape;229;p26"/>
          <p:cNvCxnSpPr/>
          <p:nvPr/>
        </p:nvCxnSpPr>
        <p:spPr>
          <a:xfrm>
            <a:off x="1637800" y="5283867"/>
            <a:ext cx="1182800" cy="384000"/>
          </a:xfrm>
          <a:prstGeom prst="straightConnector1">
            <a:avLst/>
          </a:prstGeom>
          <a:noFill/>
          <a:ln w="1905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26"/>
          <p:cNvSpPr txBox="1"/>
          <p:nvPr/>
        </p:nvSpPr>
        <p:spPr>
          <a:xfrm>
            <a:off x="2730267" y="5395833"/>
            <a:ext cx="5318000" cy="12588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Підключитися до теми. Якщо ви не створили тему, не турбуйтеся - ви можете перетягнути завдання і тему пізніше вручну.</a:t>
            </a:r>
            <a:endParaRPr dirty="0"/>
          </a:p>
        </p:txBody>
      </p:sp>
      <p:sp>
        <p:nvSpPr>
          <p:cNvPr id="231" name="Google Shape;231;p26"/>
          <p:cNvSpPr txBox="1"/>
          <p:nvPr/>
        </p:nvSpPr>
        <p:spPr>
          <a:xfrm>
            <a:off x="8425543" y="509451"/>
            <a:ext cx="3673124" cy="1177616"/>
          </a:xfrm>
          <a:prstGeom prst="rect">
            <a:avLst/>
          </a:prstGeom>
          <a:noFill/>
          <a:ln w="1905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sz="2400" i="1" dirty="0"/>
              <a:t>Якщо у вас кілька класів, з’явиться поле для вибору певного класу</a:t>
            </a:r>
            <a:endParaRPr sz="2400" i="1" dirty="0"/>
          </a:p>
        </p:txBody>
      </p:sp>
      <p:pic>
        <p:nvPicPr>
          <p:cNvPr id="232" name="Google Shape;232;p26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8884767" y="2035567"/>
            <a:ext cx="2385379" cy="3578067"/>
          </a:xfrm>
          <a:prstGeom prst="rect">
            <a:avLst/>
          </a:prstGeom>
          <a:noFill/>
          <a:ln w="1905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/>
          <p:nvPr/>
        </p:nvSpPr>
        <p:spPr>
          <a:xfrm>
            <a:off x="1802674" y="192612"/>
            <a:ext cx="10089463" cy="13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uk-UA" sz="3200" smtClean="0"/>
              <a:t>Далі ви можете опублікувати призначення відразу або пізніше. Якщо ви вирішите опублікувати його зараз, воно з'явиться у стрічці і календарі учнів. Ви також можете запланувати його появу пізніше або зберегти як чернетку.</a:t>
            </a:r>
            <a:endParaRPr lang="uk-UA" sz="3200"/>
          </a:p>
        </p:txBody>
      </p:sp>
      <p:pic>
        <p:nvPicPr>
          <p:cNvPr id="238" name="Google Shape;238;p27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565413" y="2714533"/>
            <a:ext cx="5652507" cy="397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7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6504505" y="2675345"/>
            <a:ext cx="5474135" cy="3960586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7"/>
          <p:cNvSpPr/>
          <p:nvPr/>
        </p:nvSpPr>
        <p:spPr>
          <a:xfrm rot="592047">
            <a:off x="5107161" y="3346898"/>
            <a:ext cx="595205" cy="1138853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3768" r="14697" b="16406"/>
          <a:stretch>
            <a:fillRect/>
          </a:stretch>
        </p:blipFill>
        <p:spPr bwMode="auto">
          <a:xfrm>
            <a:off x="0" y="162901"/>
            <a:ext cx="8090265" cy="372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24196" r="51774" b="27411"/>
          <a:stretch>
            <a:fillRect/>
          </a:stretch>
        </p:blipFill>
        <p:spPr bwMode="auto">
          <a:xfrm>
            <a:off x="3980329" y="1958276"/>
            <a:ext cx="8211671" cy="463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Google Shape;213;p25"/>
          <p:cNvSpPr/>
          <p:nvPr/>
        </p:nvSpPr>
        <p:spPr>
          <a:xfrm rot="5135266">
            <a:off x="936568" y="4449498"/>
            <a:ext cx="2417711" cy="540892"/>
          </a:xfrm>
          <a:prstGeom prst="leftArrow">
            <a:avLst>
              <a:gd name="adj1" fmla="val 50000"/>
              <a:gd name="adj2" fmla="val 74711"/>
            </a:avLst>
          </a:prstGeom>
          <a:solidFill>
            <a:srgbClr val="FFFFFF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5" name="Google Shape;213;p25"/>
          <p:cNvSpPr/>
          <p:nvPr/>
        </p:nvSpPr>
        <p:spPr>
          <a:xfrm rot="9300833">
            <a:off x="2395254" y="5215853"/>
            <a:ext cx="2417711" cy="540892"/>
          </a:xfrm>
          <a:prstGeom prst="leftArrow">
            <a:avLst>
              <a:gd name="adj1" fmla="val 50000"/>
              <a:gd name="adj2" fmla="val 74711"/>
            </a:avLst>
          </a:prstGeom>
          <a:solidFill>
            <a:srgbClr val="FFFFFF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13036" b="12679"/>
          <a:stretch>
            <a:fillRect/>
          </a:stretch>
        </p:blipFill>
        <p:spPr bwMode="auto">
          <a:xfrm>
            <a:off x="2468880" y="0"/>
            <a:ext cx="8543653" cy="356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13482" b="6875"/>
          <a:stretch>
            <a:fillRect/>
          </a:stretch>
        </p:blipFill>
        <p:spPr bwMode="auto">
          <a:xfrm>
            <a:off x="3994391" y="3187337"/>
            <a:ext cx="8197609" cy="367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Google Shape;239;p27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0" y="2272937"/>
            <a:ext cx="4088674" cy="3226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13;p25"/>
          <p:cNvSpPr/>
          <p:nvPr/>
        </p:nvSpPr>
        <p:spPr>
          <a:xfrm rot="9300833">
            <a:off x="3016707" y="2420147"/>
            <a:ext cx="2417711" cy="267153"/>
          </a:xfrm>
          <a:prstGeom prst="leftArrow">
            <a:avLst>
              <a:gd name="adj1" fmla="val 50000"/>
              <a:gd name="adj2" fmla="val 74711"/>
            </a:avLst>
          </a:prstGeom>
          <a:solidFill>
            <a:srgbClr val="FFFFFF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6" name="Google Shape;213;p25"/>
          <p:cNvSpPr/>
          <p:nvPr/>
        </p:nvSpPr>
        <p:spPr>
          <a:xfrm rot="13344602">
            <a:off x="2986228" y="4349095"/>
            <a:ext cx="2417711" cy="267153"/>
          </a:xfrm>
          <a:prstGeom prst="leftArrow">
            <a:avLst>
              <a:gd name="adj1" fmla="val 50000"/>
              <a:gd name="adj2" fmla="val 74711"/>
            </a:avLst>
          </a:prstGeom>
          <a:solidFill>
            <a:srgbClr val="FFFFFF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8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714800" y="173282"/>
            <a:ext cx="5534267" cy="55103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6" name="Google Shape;246;p28"/>
          <p:cNvSpPr/>
          <p:nvPr/>
        </p:nvSpPr>
        <p:spPr>
          <a:xfrm rot="1773">
            <a:off x="3769209" y="3523667"/>
            <a:ext cx="2326800" cy="5176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247" name="Google Shape;247;p28"/>
          <p:cNvSpPr/>
          <p:nvPr/>
        </p:nvSpPr>
        <p:spPr>
          <a:xfrm rot="1773">
            <a:off x="4443243" y="2910800"/>
            <a:ext cx="2326800" cy="5176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248" name="Google Shape;248;p28"/>
          <p:cNvSpPr/>
          <p:nvPr/>
        </p:nvSpPr>
        <p:spPr>
          <a:xfrm rot="1773">
            <a:off x="4535909" y="2297933"/>
            <a:ext cx="2326800" cy="5176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249" name="Google Shape;249;p28"/>
          <p:cNvSpPr txBox="1"/>
          <p:nvPr/>
        </p:nvSpPr>
        <p:spPr>
          <a:xfrm>
            <a:off x="6136360" y="560552"/>
            <a:ext cx="6055640" cy="3055007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sz="2700" dirty="0"/>
              <a:t>"Завдання з тестом" і "Запитання" аналогічні "завданням", за винятком того, що до завдання з тестом прикріплена автоматична форма тесту, а до запитань - форма питання. </a:t>
            </a:r>
            <a:endParaRPr lang="uk-UA" sz="2700" dirty="0" smtClean="0"/>
          </a:p>
          <a:p>
            <a:r>
              <a:rPr lang="uk-UA" sz="2700" dirty="0" smtClean="0"/>
              <a:t>Детально про це </a:t>
            </a:r>
            <a:r>
              <a:rPr lang="en" sz="2700" dirty="0" smtClean="0"/>
              <a:t>буде </a:t>
            </a:r>
            <a:r>
              <a:rPr lang="uk-UA" sz="2700" dirty="0" smtClean="0"/>
              <a:t>виступ моїх колег</a:t>
            </a:r>
            <a:endParaRPr sz="2700" dirty="0"/>
          </a:p>
        </p:txBody>
      </p:sp>
      <p:sp>
        <p:nvSpPr>
          <p:cNvPr id="250" name="Google Shape;250;p28"/>
          <p:cNvSpPr txBox="1"/>
          <p:nvPr/>
        </p:nvSpPr>
        <p:spPr>
          <a:xfrm>
            <a:off x="6137522" y="3731622"/>
            <a:ext cx="6054477" cy="19680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2400" dirty="0"/>
              <a:t>У розділі «Матеріали» можна дати учням зміст курсу. Припустимо, інструкції на урок, PDF для читання та ін.</a:t>
            </a:r>
            <a:endParaRPr sz="2400" dirty="0"/>
          </a:p>
          <a:p>
            <a:r>
              <a:rPr lang="en" sz="2400" dirty="0" smtClean="0"/>
              <a:t>Його </a:t>
            </a:r>
            <a:r>
              <a:rPr lang="en" sz="2400" dirty="0"/>
              <a:t>функціональність аналогічна "Завданням".</a:t>
            </a:r>
            <a:endParaRPr sz="2400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7"/>
          <p:cNvSpPr txBox="1">
            <a:spLocks noGrp="1"/>
          </p:cNvSpPr>
          <p:nvPr>
            <p:ph type="ctrTitle"/>
          </p:nvPr>
        </p:nvSpPr>
        <p:spPr>
          <a:xfrm>
            <a:off x="831200" y="1722836"/>
            <a:ext cx="11360800" cy="2736800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" b="1" dirty="0"/>
              <a:t>Як використовувати</a:t>
            </a:r>
            <a:endParaRPr b="1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" b="1" dirty="0"/>
              <a:t>Google-клас</a:t>
            </a:r>
            <a:endParaRPr b="1" dirty="0"/>
          </a:p>
        </p:txBody>
      </p:sp>
      <p:sp>
        <p:nvSpPr>
          <p:cNvPr id="469" name="Google Shape;469;p47"/>
          <p:cNvSpPr txBox="1">
            <a:spLocks noGrp="1"/>
          </p:cNvSpPr>
          <p:nvPr>
            <p:ph type="subTitle" idx="1"/>
          </p:nvPr>
        </p:nvSpPr>
        <p:spPr>
          <a:xfrm>
            <a:off x="7014755" y="4665656"/>
            <a:ext cx="4435074" cy="585613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для учнів</a:t>
            </a:r>
            <a:endParaRPr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8"/>
          <p:cNvSpPr txBox="1"/>
          <p:nvPr/>
        </p:nvSpPr>
        <p:spPr>
          <a:xfrm>
            <a:off x="1393100" y="325633"/>
            <a:ext cx="101844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ctr"/>
            <a:r>
              <a:rPr lang="en" b="1" dirty="0"/>
              <a:t>Стрічка новин</a:t>
            </a:r>
            <a:endParaRPr dirty="0"/>
          </a:p>
        </p:txBody>
      </p:sp>
      <p:pic>
        <p:nvPicPr>
          <p:cNvPr id="475" name="Google Shape;475;p48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1443700" y="1114503"/>
            <a:ext cx="9880003" cy="31790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6" name="Google Shape;476;p48"/>
          <p:cNvCxnSpPr/>
          <p:nvPr/>
        </p:nvCxnSpPr>
        <p:spPr>
          <a:xfrm rot="10800000">
            <a:off x="6327867" y="3417200"/>
            <a:ext cx="1889200" cy="1138800"/>
          </a:xfrm>
          <a:prstGeom prst="straightConnector1">
            <a:avLst/>
          </a:prstGeom>
          <a:noFill/>
          <a:ln w="19050" cap="flat" cmpd="sng">
            <a:solidFill>
              <a:srgbClr val="00FF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7" name="Google Shape;477;p48"/>
          <p:cNvSpPr txBox="1"/>
          <p:nvPr/>
        </p:nvSpPr>
        <p:spPr>
          <a:xfrm>
            <a:off x="8201700" y="4109200"/>
            <a:ext cx="2500400" cy="2073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" dirty="0">
                <a:solidFill>
                  <a:schemeClr val="dk1"/>
                </a:solidFill>
              </a:rPr>
              <a:t>Тут можна поставити запитання для вчителя або опублікувати що-небудь для однокласників</a:t>
            </a:r>
            <a:endParaRPr dirty="0"/>
          </a:p>
        </p:txBody>
      </p:sp>
      <p:sp>
        <p:nvSpPr>
          <p:cNvPr id="478" name="Google Shape;478;p48"/>
          <p:cNvSpPr/>
          <p:nvPr/>
        </p:nvSpPr>
        <p:spPr>
          <a:xfrm>
            <a:off x="4156033" y="4187667"/>
            <a:ext cx="449600" cy="6204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479" name="Google Shape;479;p48"/>
          <p:cNvSpPr txBox="1"/>
          <p:nvPr/>
        </p:nvSpPr>
        <p:spPr>
          <a:xfrm>
            <a:off x="3383167" y="4808067"/>
            <a:ext cx="2500400" cy="1044093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" dirty="0">
                <a:solidFill>
                  <a:schemeClr val="dk1"/>
                </a:solidFill>
              </a:rPr>
              <a:t>тут ви побачите майбутні завдання</a:t>
            </a:r>
            <a:endParaRPr dirty="0">
              <a:solidFill>
                <a:schemeClr val="dk1"/>
              </a:solidFill>
            </a:endParaRPr>
          </a:p>
          <a:p>
            <a:pPr algn="ctr">
              <a:buClr>
                <a:schemeClr val="dk1"/>
              </a:buClr>
              <a:buSzPts val="1100"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480" name="Google Shape;480;p48"/>
          <p:cNvSpPr/>
          <p:nvPr/>
        </p:nvSpPr>
        <p:spPr>
          <a:xfrm>
            <a:off x="6108300" y="774533"/>
            <a:ext cx="449600" cy="403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481" name="Google Shape;481;p48"/>
          <p:cNvSpPr/>
          <p:nvPr/>
        </p:nvSpPr>
        <p:spPr>
          <a:xfrm rot="-3247319">
            <a:off x="538886" y="1503147"/>
            <a:ext cx="1150732" cy="67954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482" name="Google Shape;482;p48"/>
          <p:cNvSpPr txBox="1"/>
          <p:nvPr/>
        </p:nvSpPr>
        <p:spPr>
          <a:xfrm>
            <a:off x="86667" y="2104067"/>
            <a:ext cx="2258400" cy="795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algn="ctr"/>
            <a:r>
              <a:rPr lang="en" dirty="0"/>
              <a:t>головне меню</a:t>
            </a:r>
            <a:endParaRPr dirty="0"/>
          </a:p>
        </p:txBody>
      </p:sp>
      <p:pic>
        <p:nvPicPr>
          <p:cNvPr id="483" name="Google Shape;483;p48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86667" y="2957034"/>
            <a:ext cx="3078368" cy="3753433"/>
          </a:xfrm>
          <a:prstGeom prst="rect">
            <a:avLst/>
          </a:prstGeom>
          <a:noFill/>
          <a:ln w="1905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9"/>
          <p:cNvSpPr txBox="1"/>
          <p:nvPr/>
        </p:nvSpPr>
        <p:spPr>
          <a:xfrm>
            <a:off x="1950218" y="757601"/>
            <a:ext cx="3627622" cy="7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Це повний вигляд завдання</a:t>
            </a:r>
            <a:endParaRPr dirty="0"/>
          </a:p>
        </p:txBody>
      </p:sp>
      <p:pic>
        <p:nvPicPr>
          <p:cNvPr id="489" name="Google Shape;489;p49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305318" y="1768234"/>
            <a:ext cx="11581364" cy="39431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0" name="Google Shape;490;p49"/>
          <p:cNvCxnSpPr/>
          <p:nvPr/>
        </p:nvCxnSpPr>
        <p:spPr>
          <a:xfrm flipH="1">
            <a:off x="4309267" y="760567"/>
            <a:ext cx="2201600" cy="2586400"/>
          </a:xfrm>
          <a:prstGeom prst="straightConnector1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91" name="Google Shape;491;p49"/>
          <p:cNvCxnSpPr/>
          <p:nvPr/>
        </p:nvCxnSpPr>
        <p:spPr>
          <a:xfrm rot="10800000">
            <a:off x="2105767" y="5520333"/>
            <a:ext cx="92400" cy="841200"/>
          </a:xfrm>
          <a:prstGeom prst="straightConnector1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92" name="Google Shape;492;p49"/>
          <p:cNvSpPr txBox="1"/>
          <p:nvPr/>
        </p:nvSpPr>
        <p:spPr>
          <a:xfrm>
            <a:off x="1939000" y="6044233"/>
            <a:ext cx="3192000" cy="693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Публічний коментар</a:t>
            </a:r>
            <a:endParaRPr dirty="0"/>
          </a:p>
        </p:txBody>
      </p:sp>
      <p:cxnSp>
        <p:nvCxnSpPr>
          <p:cNvPr id="493" name="Google Shape;493;p49"/>
          <p:cNvCxnSpPr/>
          <p:nvPr/>
        </p:nvCxnSpPr>
        <p:spPr>
          <a:xfrm flipH="1">
            <a:off x="4410667" y="4198733"/>
            <a:ext cx="1191600" cy="52400"/>
          </a:xfrm>
          <a:prstGeom prst="straightConnector1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94" name="Google Shape;494;p49"/>
          <p:cNvSpPr txBox="1"/>
          <p:nvPr/>
        </p:nvSpPr>
        <p:spPr>
          <a:xfrm>
            <a:off x="5602267" y="3804333"/>
            <a:ext cx="3088400" cy="1030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Вкладення, яке є частиною завдання.</a:t>
            </a:r>
            <a:endParaRPr dirty="0"/>
          </a:p>
        </p:txBody>
      </p:sp>
      <p:cxnSp>
        <p:nvCxnSpPr>
          <p:cNvPr id="495" name="Google Shape;495;p49"/>
          <p:cNvCxnSpPr/>
          <p:nvPr/>
        </p:nvCxnSpPr>
        <p:spPr>
          <a:xfrm rot="10800000" flipH="1">
            <a:off x="9249267" y="4758100"/>
            <a:ext cx="511200" cy="852800"/>
          </a:xfrm>
          <a:prstGeom prst="straightConnector1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96" name="Google Shape;496;p49"/>
          <p:cNvSpPr txBox="1"/>
          <p:nvPr/>
        </p:nvSpPr>
        <p:spPr>
          <a:xfrm>
            <a:off x="8400733" y="5102900"/>
            <a:ext cx="3376400" cy="774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Особисте повідомлення для вчителя</a:t>
            </a:r>
            <a:endParaRPr dirty="0"/>
          </a:p>
        </p:txBody>
      </p:sp>
      <p:sp>
        <p:nvSpPr>
          <p:cNvPr id="497" name="Google Shape;497;p49"/>
          <p:cNvSpPr/>
          <p:nvPr/>
        </p:nvSpPr>
        <p:spPr>
          <a:xfrm>
            <a:off x="10014033" y="1055933"/>
            <a:ext cx="783600" cy="1152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498" name="Google Shape;498;p49"/>
          <p:cNvSpPr txBox="1"/>
          <p:nvPr/>
        </p:nvSpPr>
        <p:spPr>
          <a:xfrm>
            <a:off x="6499333" y="203200"/>
            <a:ext cx="5566000" cy="13432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Тут ви відправляєте завдання. Зверніть особливу увагу на інструкції, тому що вчитель може додати документ, в якому ви повинні працювати.</a:t>
            </a:r>
            <a:endParaRPr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50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311833" y="765034"/>
            <a:ext cx="4125200" cy="5084933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0"/>
          <p:cNvSpPr/>
          <p:nvPr/>
        </p:nvSpPr>
        <p:spPr>
          <a:xfrm>
            <a:off x="2784100" y="2743500"/>
            <a:ext cx="1499600" cy="4848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505" name="Google Shape;505;p50"/>
          <p:cNvSpPr txBox="1"/>
          <p:nvPr/>
        </p:nvSpPr>
        <p:spPr>
          <a:xfrm>
            <a:off x="3319567" y="2444200"/>
            <a:ext cx="4804800" cy="1205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Тут ви можете додати файли з папки курсу (з google-диску), URL-адреси сайтів, або файли з комп'ютера.</a:t>
            </a:r>
            <a:endParaRPr dirty="0"/>
          </a:p>
        </p:txBody>
      </p:sp>
      <p:sp>
        <p:nvSpPr>
          <p:cNvPr id="506" name="Google Shape;506;p50"/>
          <p:cNvSpPr txBox="1"/>
          <p:nvPr/>
        </p:nvSpPr>
        <p:spPr>
          <a:xfrm>
            <a:off x="5495033" y="409800"/>
            <a:ext cx="4932000" cy="14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Якщо вчитель не вказав формат документа, ви можете відправити своє завдання кількома способами.</a:t>
            </a:r>
            <a:endParaRPr dirty="0"/>
          </a:p>
        </p:txBody>
      </p:sp>
      <p:sp>
        <p:nvSpPr>
          <p:cNvPr id="507" name="Google Shape;507;p50"/>
          <p:cNvSpPr txBox="1"/>
          <p:nvPr/>
        </p:nvSpPr>
        <p:spPr>
          <a:xfrm>
            <a:off x="3004833" y="3914900"/>
            <a:ext cx="4932000" cy="27188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документи</a:t>
            </a:r>
            <a:r>
              <a:rPr lang="en" dirty="0">
                <a:solidFill>
                  <a:schemeClr val="dk1"/>
                </a:solidFill>
              </a:rPr>
              <a:t> (аналог Microsoft Word)</a:t>
            </a:r>
            <a:endParaRPr dirty="0">
              <a:solidFill>
                <a:schemeClr val="dk1"/>
              </a:solidFill>
            </a:endParaRPr>
          </a:p>
          <a:p>
            <a:pPr marL="609585"/>
            <a:endParaRPr dirty="0">
              <a:solidFill>
                <a:schemeClr val="dk1"/>
              </a:solidFill>
            </a:endParaRPr>
          </a:p>
          <a:p>
            <a:r>
              <a:rPr lang="en" dirty="0">
                <a:solidFill>
                  <a:schemeClr val="dk1"/>
                </a:solidFill>
              </a:rPr>
              <a:t>презентації (аналог Microsoft PowerPoint)</a:t>
            </a:r>
            <a:endParaRPr dirty="0">
              <a:solidFill>
                <a:schemeClr val="dk1"/>
              </a:solidFill>
            </a:endParaRPr>
          </a:p>
          <a:p>
            <a:endParaRPr dirty="0">
              <a:solidFill>
                <a:schemeClr val="dk1"/>
              </a:solidFill>
            </a:endParaRPr>
          </a:p>
          <a:p>
            <a:r>
              <a:rPr lang="en" dirty="0">
                <a:solidFill>
                  <a:schemeClr val="dk1"/>
                </a:solidFill>
              </a:rPr>
              <a:t>таблиці (аналог Microsoft Excel)</a:t>
            </a:r>
            <a:endParaRPr dirty="0">
              <a:solidFill>
                <a:schemeClr val="dk1"/>
              </a:solidFill>
            </a:endParaRPr>
          </a:p>
          <a:p>
            <a:endParaRPr dirty="0">
              <a:solidFill>
                <a:schemeClr val="dk1"/>
              </a:solidFill>
            </a:endParaRPr>
          </a:p>
          <a:p>
            <a:r>
              <a:rPr lang="en" dirty="0">
                <a:solidFill>
                  <a:schemeClr val="dk1"/>
                </a:solidFill>
              </a:rPr>
              <a:t>малюнки (отлично подходит для создания изображений или математических формул)</a:t>
            </a:r>
            <a:endParaRPr dirty="0"/>
          </a:p>
        </p:txBody>
      </p:sp>
      <p:pic>
        <p:nvPicPr>
          <p:cNvPr id="508" name="Google Shape;508;p50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8327568" y="2059000"/>
            <a:ext cx="3661233" cy="311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1"/>
          <p:cNvSpPr txBox="1"/>
          <p:nvPr/>
        </p:nvSpPr>
        <p:spPr>
          <a:xfrm>
            <a:off x="2558267" y="169817"/>
            <a:ext cx="7363600" cy="7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>
                <a:solidFill>
                  <a:schemeClr val="dk1"/>
                </a:solidFill>
              </a:rPr>
              <a:t>Ви можете побачити вміст і завдання на семестр в цій вкладці</a:t>
            </a:r>
            <a:endParaRPr dirty="0"/>
          </a:p>
        </p:txBody>
      </p:sp>
      <p:pic>
        <p:nvPicPr>
          <p:cNvPr id="514" name="Google Shape;514;p51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1057200" y="951700"/>
            <a:ext cx="10498267" cy="5694267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51"/>
          <p:cNvSpPr/>
          <p:nvPr/>
        </p:nvSpPr>
        <p:spPr>
          <a:xfrm>
            <a:off x="6035533" y="557400"/>
            <a:ext cx="541600" cy="495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cxnSp>
        <p:nvCxnSpPr>
          <p:cNvPr id="516" name="Google Shape;516;p51"/>
          <p:cNvCxnSpPr/>
          <p:nvPr/>
        </p:nvCxnSpPr>
        <p:spPr>
          <a:xfrm rot="10800000">
            <a:off x="8083867" y="2202833"/>
            <a:ext cx="69200" cy="20288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17" name="Google Shape;517;p51"/>
          <p:cNvSpPr txBox="1"/>
          <p:nvPr/>
        </p:nvSpPr>
        <p:spPr>
          <a:xfrm>
            <a:off x="6796333" y="4189367"/>
            <a:ext cx="2126800" cy="1906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b="1" dirty="0"/>
              <a:t>Ваш календар з усіма строками та розкладом віртуальних занять</a:t>
            </a:r>
            <a:endParaRPr b="1" dirty="0"/>
          </a:p>
        </p:txBody>
      </p:sp>
      <p:cxnSp>
        <p:nvCxnSpPr>
          <p:cNvPr id="518" name="Google Shape;518;p51"/>
          <p:cNvCxnSpPr/>
          <p:nvPr/>
        </p:nvCxnSpPr>
        <p:spPr>
          <a:xfrm rot="10800000">
            <a:off x="10429500" y="2214667"/>
            <a:ext cx="979600" cy="841200"/>
          </a:xfrm>
          <a:prstGeom prst="straightConnector1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19" name="Google Shape;519;p51"/>
          <p:cNvSpPr txBox="1"/>
          <p:nvPr/>
        </p:nvSpPr>
        <p:spPr>
          <a:xfrm>
            <a:off x="10332200" y="2954267"/>
            <a:ext cx="1613200" cy="1124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спільні документи класу</a:t>
            </a:r>
            <a:endParaRPr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6068" y="2768286"/>
            <a:ext cx="9144000" cy="2387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b="1" dirty="0" smtClean="0"/>
              <a:t>Методи і прийоми </a:t>
            </a:r>
            <a:br>
              <a:rPr lang="uk-UA" b="1" dirty="0" smtClean="0"/>
            </a:br>
            <a:r>
              <a:rPr lang="uk-UA" b="1" dirty="0" smtClean="0"/>
              <a:t>на уроках </a:t>
            </a:r>
            <a:br>
              <a:rPr lang="uk-UA" b="1" dirty="0" smtClean="0"/>
            </a:br>
            <a:r>
              <a:rPr lang="uk-UA" b="1" dirty="0" smtClean="0"/>
              <a:t>мови і літератури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481" y="5391651"/>
            <a:ext cx="6143896" cy="774019"/>
          </a:xfrm>
        </p:spPr>
        <p:txBody>
          <a:bodyPr/>
          <a:lstStyle/>
          <a:p>
            <a:r>
              <a:rPr lang="uk-UA" sz="4000" i="1" dirty="0" smtClean="0"/>
              <a:t>дистанційно</a:t>
            </a:r>
            <a:endParaRPr lang="ru-RU" sz="4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AutoShape 4" descr="Всеосвіта - Photos | Facebook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46" name="AutoShape 6" descr="Всеосвіта - Photos | Facebook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8" name="Picture 8" descr="https://scontent.flwo4-2.fna.fbcdn.net/v/t1.6435-9/fr/cp0/e15/q65/87050878_2911021758956162_7895129237080768512_n.jpg?_nc_cat=106&amp;ccb=1-5&amp;_nc_sid=dd9801&amp;efg=eyJpIjoidCJ9&amp;_nc_ohc=1rj6DN1epbAAX94wYXw&amp;_nc_ht=scontent.flwo4-2.fna&amp;oh=30751cb7f8c930dd99d2eb2243f32014&amp;oe=619987F3"/>
          <p:cNvPicPr>
            <a:picLocks noChangeAspect="1" noChangeArrowheads="1"/>
          </p:cNvPicPr>
          <p:nvPr/>
        </p:nvPicPr>
        <p:blipFill>
          <a:blip r:embed="rId2" cstate="print"/>
          <a:srcRect l="8759" r="9423"/>
          <a:stretch>
            <a:fillRect/>
          </a:stretch>
        </p:blipFill>
        <p:spPr bwMode="auto">
          <a:xfrm>
            <a:off x="6100936" y="0"/>
            <a:ext cx="6091064" cy="3931920"/>
          </a:xfrm>
          <a:prstGeom prst="rect">
            <a:avLst/>
          </a:prstGeom>
          <a:noFill/>
        </p:spPr>
      </p:pic>
      <p:pic>
        <p:nvPicPr>
          <p:cNvPr id="8194" name="Picture 2" descr="Онлайн-тести – новий функціонал від «На Урок» — Журнал «На Урок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4821" y="3248024"/>
            <a:ext cx="7620000" cy="3609976"/>
          </a:xfrm>
          <a:prstGeom prst="rect">
            <a:avLst/>
          </a:prstGeom>
          <a:noFill/>
        </p:spPr>
      </p:pic>
      <p:pic>
        <p:nvPicPr>
          <p:cNvPr id="61442" name="Picture 2" descr="На Урок: онлайн-тести – УМІ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35486" cy="3942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Інструкція &amp;quot;Створення та використання тестів на ресурсі На Урок з метою  налагодженя дистанційної роботи з учнями&amp;quot;"/>
          <p:cNvPicPr>
            <a:picLocks noChangeAspect="1" noChangeArrowheads="1"/>
          </p:cNvPicPr>
          <p:nvPr/>
        </p:nvPicPr>
        <p:blipFill>
          <a:blip r:embed="rId2" cstate="print"/>
          <a:srcRect l="4255" t="5346" r="1773" b="6918"/>
          <a:stretch>
            <a:fillRect/>
          </a:stretch>
        </p:blipFill>
        <p:spPr bwMode="auto">
          <a:xfrm>
            <a:off x="0" y="0"/>
            <a:ext cx="6923314" cy="3644537"/>
          </a:xfrm>
          <a:prstGeom prst="rect">
            <a:avLst/>
          </a:prstGeom>
          <a:noFill/>
        </p:spPr>
      </p:pic>
      <p:pic>
        <p:nvPicPr>
          <p:cNvPr id="74756" name="Picture 4" descr="Інструкція &amp;quot;Створення та використання тестів на ресурсі На Урок з метою  налагодженя дистанційної роботи з учнями&amp;quot;"/>
          <p:cNvPicPr>
            <a:picLocks noChangeAspect="1" noChangeArrowheads="1"/>
          </p:cNvPicPr>
          <p:nvPr/>
        </p:nvPicPr>
        <p:blipFill>
          <a:blip r:embed="rId3" cstate="print"/>
          <a:srcRect l="5214" r="2538" b="10563"/>
          <a:stretch>
            <a:fillRect/>
          </a:stretch>
        </p:blipFill>
        <p:spPr bwMode="auto">
          <a:xfrm>
            <a:off x="5117615" y="3278777"/>
            <a:ext cx="7074385" cy="3579223"/>
          </a:xfrm>
          <a:prstGeom prst="rect">
            <a:avLst/>
          </a:prstGeom>
          <a:noFill/>
        </p:spPr>
      </p:pic>
      <p:sp>
        <p:nvSpPr>
          <p:cNvPr id="7170" name="AutoShape 2" descr="ВСЕУКРАЇНСЬКА ІНТЕРНЕТ-КОНФЕРЕНЦІЯ “БЕЗПЕКА В ІНТЕРНЕТІ” від “НА УРОК” –  Медіапсихологія і медіаосві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ВСЕУКРАЇНСЬКА ІНТЕРНЕТ-КОНФЕРЕНЦІЯ “БЕЗПЕКА В ІНТЕРНЕТІ” від “НА УРОК” –  Медіапсихологія і медіаосві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 descr="C:\Users\1\Desktop\85053355_3022322594467145_5403630309377835008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0960" y="262028"/>
            <a:ext cx="4127137" cy="23897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8" name="Picture 6" descr="Святкове оновлення тестів «На Урок» — Журнал «На Урок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980" y="3135086"/>
            <a:ext cx="5454054" cy="2595818"/>
          </a:xfrm>
          <a:prstGeom prst="rect">
            <a:avLst/>
          </a:prstGeom>
          <a:noFill/>
        </p:spPr>
      </p:pic>
      <p:pic>
        <p:nvPicPr>
          <p:cNvPr id="74760" name="Picture 8" descr="Святкове оновлення тестів «На Урок» — Журнал «На Урок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6297" y="4036424"/>
            <a:ext cx="5360126" cy="2547601"/>
          </a:xfrm>
          <a:prstGeom prst="rect">
            <a:avLst/>
          </a:prstGeom>
          <a:noFill/>
        </p:spPr>
      </p:pic>
      <p:pic>
        <p:nvPicPr>
          <p:cNvPr id="4098" name="Picture 2" descr="Інструкція &amp;quot;Створення та використання тестів на ресурсі На Урок з метою  налагодженя дистанційної роботи з учнями&amp;quot;"/>
          <p:cNvPicPr>
            <a:picLocks noChangeAspect="1" noChangeArrowheads="1"/>
          </p:cNvPicPr>
          <p:nvPr/>
        </p:nvPicPr>
        <p:blipFill>
          <a:blip r:embed="rId4" cstate="print"/>
          <a:srcRect l="5734" t="23052" r="2837" b="8181"/>
          <a:stretch>
            <a:fillRect/>
          </a:stretch>
        </p:blipFill>
        <p:spPr bwMode="auto">
          <a:xfrm>
            <a:off x="352698" y="195943"/>
            <a:ext cx="5434148" cy="2599507"/>
          </a:xfrm>
          <a:prstGeom prst="rect">
            <a:avLst/>
          </a:prstGeom>
          <a:noFill/>
        </p:spPr>
      </p:pic>
      <p:pic>
        <p:nvPicPr>
          <p:cNvPr id="4100" name="Picture 4" descr="Інструкція &amp;quot;Створення та використання тестів на ресурсі На Урок з метою  налагодженя дистанційної роботи з учнями&amp;quot;"/>
          <p:cNvPicPr>
            <a:picLocks noChangeAspect="1" noChangeArrowheads="1"/>
          </p:cNvPicPr>
          <p:nvPr/>
        </p:nvPicPr>
        <p:blipFill>
          <a:blip r:embed="rId5" cstate="print"/>
          <a:srcRect l="3976" t="15433" r="1958" b="8767"/>
          <a:stretch>
            <a:fillRect/>
          </a:stretch>
        </p:blipFill>
        <p:spPr bwMode="auto">
          <a:xfrm>
            <a:off x="6204857" y="783771"/>
            <a:ext cx="5590903" cy="28477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 l="2811" t="12500" r="3618" b="6250"/>
          <a:stretch>
            <a:fillRect/>
          </a:stretch>
        </p:blipFill>
        <p:spPr bwMode="auto">
          <a:xfrm>
            <a:off x="17417" y="326572"/>
            <a:ext cx="12174583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0" y="1136468"/>
            <a:ext cx="1658983" cy="26648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 l="2811" t="12500" r="3618" b="6250"/>
          <a:stretch>
            <a:fillRect/>
          </a:stretch>
        </p:blipFill>
        <p:spPr bwMode="auto">
          <a:xfrm>
            <a:off x="17417" y="326572"/>
            <a:ext cx="12174583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0" y="1136468"/>
            <a:ext cx="1658983" cy="26648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097280" y="2429692"/>
            <a:ext cx="3056709" cy="5225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/>
          <a:srcRect l="18403" t="13214" r="12654" b="6250"/>
          <a:stretch>
            <a:fillRect/>
          </a:stretch>
        </p:blipFill>
        <p:spPr bwMode="auto">
          <a:xfrm>
            <a:off x="3944983" y="496388"/>
            <a:ext cx="5773783" cy="3792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4" cstate="print"/>
          <a:srcRect l="18509" t="20804" r="19546" b="5982"/>
          <a:stretch>
            <a:fillRect/>
          </a:stretch>
        </p:blipFill>
        <p:spPr bwMode="auto">
          <a:xfrm>
            <a:off x="6326777" y="2777646"/>
            <a:ext cx="5865223" cy="3897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Бібліотека тесті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6549" y="182880"/>
            <a:ext cx="4324435" cy="2246811"/>
          </a:xfrm>
          <a:prstGeom prst="rect">
            <a:avLst/>
          </a:prstGeom>
          <a:noFill/>
        </p:spPr>
      </p:pic>
      <p:pic>
        <p:nvPicPr>
          <p:cNvPr id="75780" name="Picture 4" descr="Онлайн-тести &amp;quot;Всеосвіти&amp;quot;: розказуємо, як легко створити унікальний  авторський тес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8263" y="0"/>
            <a:ext cx="4490344" cy="3500846"/>
          </a:xfrm>
          <a:prstGeom prst="rect">
            <a:avLst/>
          </a:prstGeom>
          <a:noFill/>
        </p:spPr>
      </p:pic>
      <p:pic>
        <p:nvPicPr>
          <p:cNvPr id="75782" name="Picture 6" descr="Як правильно складати тестові завдання та чому варто скористатися  онлайн-конструктором від «Всеосвіти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005" y="2553332"/>
            <a:ext cx="6361611" cy="4304668"/>
          </a:xfrm>
          <a:prstGeom prst="rect">
            <a:avLst/>
          </a:prstGeom>
          <a:noFill/>
        </p:spPr>
      </p:pic>
      <p:pic>
        <p:nvPicPr>
          <p:cNvPr id="75784" name="Picture 8" descr="Створюйте власні тести на порталі «Всеосвіта»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8629" y="3645025"/>
            <a:ext cx="5203371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172CEE-C66D-4CE8-BA0B-2B8B9420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64" y="152689"/>
            <a:ext cx="9331036" cy="872548"/>
          </a:xfrm>
        </p:spPr>
        <p:txBody>
          <a:bodyPr/>
          <a:lstStyle/>
          <a:p>
            <a:r>
              <a:rPr lang="uk-UA" dirty="0" smtClean="0"/>
              <a:t>Ігрові технології під час навчання</a:t>
            </a:r>
            <a:endParaRPr lang="ru-RU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xmlns="" id="{365A2DB8-0969-4898-A2AF-794FC185BE8D}"/>
              </a:ext>
            </a:extLst>
          </p:cNvPr>
          <p:cNvGrpSpPr>
            <a:grpSpLocks/>
          </p:cNvGrpSpPr>
          <p:nvPr/>
        </p:nvGrpSpPr>
        <p:grpSpPr bwMode="auto">
          <a:xfrm>
            <a:off x="2183238" y="1595685"/>
            <a:ext cx="9151942" cy="565150"/>
            <a:chOff x="1248" y="2030"/>
            <a:chExt cx="5765" cy="356"/>
          </a:xfrm>
        </p:grpSpPr>
        <p:sp>
          <p:nvSpPr>
            <p:cNvPr id="10" name="Line 8">
              <a:extLst>
                <a:ext uri="{FF2B5EF4-FFF2-40B4-BE49-F238E27FC236}">
                  <a16:creationId xmlns:a16="http://schemas.microsoft.com/office/drawing/2014/main" xmlns="" id="{210477DD-5A13-432E-B754-1825FEAAFE16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xmlns="" id="{F59B59F4-C52A-4989-BD2F-5347CF4C95C0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xmlns="" id="{1E8D681B-0481-4518-8A08-67643CB0476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95" y="2056"/>
              <a:ext cx="52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800" b="1" dirty="0" smtClean="0">
                  <a:solidFill>
                    <a:srgbClr val="CC0066"/>
                  </a:solidFill>
                </a:rPr>
                <a:t>Інтерактивні ігри-повторення в форматі презентації</a:t>
              </a:r>
              <a:endParaRPr lang="en-US" sz="2800" b="1" dirty="0">
                <a:solidFill>
                  <a:srgbClr val="CC0066"/>
                </a:solidFill>
              </a:endParaRP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xmlns="" id="{9B2AFEEB-2407-4E5F-9C06-522D2A5DB80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 l="12750" r="12855"/>
          <a:stretch>
            <a:fillRect/>
          </a:stretch>
        </p:blipFill>
        <p:spPr bwMode="auto">
          <a:xfrm>
            <a:off x="235131" y="2625634"/>
            <a:ext cx="5600327" cy="423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/>
          <a:srcRect l="12863" r="12828"/>
          <a:stretch>
            <a:fillRect/>
          </a:stretch>
        </p:blipFill>
        <p:spPr bwMode="auto">
          <a:xfrm>
            <a:off x="6350720" y="2689412"/>
            <a:ext cx="5509586" cy="41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379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172CEE-C66D-4CE8-BA0B-2B8B9420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64" y="152689"/>
            <a:ext cx="9331036" cy="872548"/>
          </a:xfrm>
        </p:spPr>
        <p:txBody>
          <a:bodyPr/>
          <a:lstStyle/>
          <a:p>
            <a:r>
              <a:rPr lang="uk-UA" dirty="0" smtClean="0"/>
              <a:t>Ігрові технології під час навчання</a:t>
            </a:r>
            <a:endParaRPr lang="ru-RU" dirty="0"/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xmlns="" id="{7DFF61E6-22C4-4368-833F-36AFBA60F677}"/>
              </a:ext>
            </a:extLst>
          </p:cNvPr>
          <p:cNvGrpSpPr>
            <a:grpSpLocks/>
          </p:cNvGrpSpPr>
          <p:nvPr/>
        </p:nvGrpSpPr>
        <p:grpSpPr bwMode="auto">
          <a:xfrm>
            <a:off x="1546999" y="1091727"/>
            <a:ext cx="5105401" cy="1811338"/>
            <a:chOff x="1248" y="1849"/>
            <a:chExt cx="3216" cy="1141"/>
          </a:xfrm>
        </p:grpSpPr>
        <p:sp>
          <p:nvSpPr>
            <p:cNvPr id="15" name="Line 13">
              <a:extLst>
                <a:ext uri="{FF2B5EF4-FFF2-40B4-BE49-F238E27FC236}">
                  <a16:creationId xmlns:a16="http://schemas.microsoft.com/office/drawing/2014/main" xmlns="" id="{FFEA4EA2-5CDE-495D-82F2-ACB14C765C68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xmlns="" id="{F3A97DA9-E108-4073-841F-339B666B9D4E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>
              <a:extLst>
                <a:ext uri="{FF2B5EF4-FFF2-40B4-BE49-F238E27FC236}">
                  <a16:creationId xmlns:a16="http://schemas.microsoft.com/office/drawing/2014/main" xmlns="" id="{007AB378-35B2-4699-B9D5-2CCDD2A8695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25" y="1849"/>
              <a:ext cx="129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800" i="1" dirty="0" err="1" smtClean="0">
                  <a:solidFill>
                    <a:srgbClr val="0000CC"/>
                  </a:solidFill>
                </a:rPr>
                <a:t>Онлайн-ігри</a:t>
              </a:r>
              <a:endParaRPr lang="en-US" sz="2800" i="1" dirty="0">
                <a:solidFill>
                  <a:srgbClr val="0000CC"/>
                </a:solidFill>
              </a:endParaRPr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xmlns="" id="{4537AEEB-10BA-44C1-917F-1D763B8E21A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9" name="Group 17">
            <a:extLst>
              <a:ext uri="{FF2B5EF4-FFF2-40B4-BE49-F238E27FC236}">
                <a16:creationId xmlns:a16="http://schemas.microsoft.com/office/drawing/2014/main" xmlns="" id="{09086323-450B-4D9F-B21E-E49DA524AF19}"/>
              </a:ext>
            </a:extLst>
          </p:cNvPr>
          <p:cNvGrpSpPr>
            <a:grpSpLocks/>
          </p:cNvGrpSpPr>
          <p:nvPr/>
        </p:nvGrpSpPr>
        <p:grpSpPr bwMode="auto">
          <a:xfrm>
            <a:off x="1478613" y="4407400"/>
            <a:ext cx="5105400" cy="555625"/>
            <a:chOff x="1248" y="3230"/>
            <a:chExt cx="3216" cy="350"/>
          </a:xfrm>
        </p:grpSpPr>
        <p:sp>
          <p:nvSpPr>
            <p:cNvPr id="20" name="Line 18">
              <a:extLst>
                <a:ext uri="{FF2B5EF4-FFF2-40B4-BE49-F238E27FC236}">
                  <a16:creationId xmlns:a16="http://schemas.microsoft.com/office/drawing/2014/main" xmlns="" id="{79743CA4-9B6D-4229-9CA0-FF082860C52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xmlns="" id="{42B8D6C0-6BE7-4CF2-9F2C-FB8F692FA75E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xmlns="" id="{0F4CFD02-BFC4-4CCB-A266-3084892A962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sp>
        <p:nvSpPr>
          <p:cNvPr id="29" name="Text Box 20">
            <a:extLst>
              <a:ext uri="{FF2B5EF4-FFF2-40B4-BE49-F238E27FC236}">
                <a16:creationId xmlns:a16="http://schemas.microsoft.com/office/drawing/2014/main" xmlns="" id="{1498D8D1-5DE9-4307-A81B-DB8B6D3BDEA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552250" y="4403242"/>
            <a:ext cx="17104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800" b="1" cap="all" dirty="0" smtClean="0">
                <a:solidFill>
                  <a:srgbClr val="CC0066"/>
                </a:solidFill>
              </a:rPr>
              <a:t>QUIZIZZ</a:t>
            </a:r>
            <a:endParaRPr lang="en-US" sz="2800" b="1" dirty="0">
              <a:solidFill>
                <a:srgbClr val="CC0066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603354" y="2307808"/>
            <a:ext cx="17249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CC0066"/>
                </a:solidFill>
              </a:rPr>
              <a:t>Jeopardy</a:t>
            </a:r>
            <a:endParaRPr lang="ru-RU" sz="3200" b="1" dirty="0">
              <a:solidFill>
                <a:srgbClr val="CC0066"/>
              </a:solidFill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 l="12738" r="13498"/>
          <a:stretch>
            <a:fillRect/>
          </a:stretch>
        </p:blipFill>
        <p:spPr bwMode="auto">
          <a:xfrm>
            <a:off x="4800599" y="1017304"/>
            <a:ext cx="7310169" cy="557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379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172CEE-C66D-4CE8-BA0B-2B8B9420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64" y="152689"/>
            <a:ext cx="9331036" cy="872548"/>
          </a:xfrm>
        </p:spPr>
        <p:txBody>
          <a:bodyPr/>
          <a:lstStyle/>
          <a:p>
            <a:r>
              <a:rPr lang="uk-UA" dirty="0" smtClean="0"/>
              <a:t>Ігрові технології під час навчання</a:t>
            </a:r>
            <a:endParaRPr lang="ru-RU" dirty="0"/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xmlns="" id="{007AB378-35B2-4699-B9D5-2CCDD2A8695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62987" y="1091727"/>
            <a:ext cx="42691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sz="2800" i="1" dirty="0" smtClean="0">
                <a:solidFill>
                  <a:srgbClr val="0000CC"/>
                </a:solidFill>
              </a:rPr>
              <a:t>Інтерактивні </a:t>
            </a:r>
            <a:r>
              <a:rPr lang="uk-UA" sz="2800" i="1" dirty="0" err="1" smtClean="0">
                <a:solidFill>
                  <a:srgbClr val="0000CC"/>
                </a:solidFill>
              </a:rPr>
              <a:t>онлайн-ігри</a:t>
            </a:r>
            <a:endParaRPr lang="en-US" sz="2800" i="1" dirty="0">
              <a:solidFill>
                <a:srgbClr val="0000CC"/>
              </a:solidFill>
            </a:endParaRPr>
          </a:p>
        </p:txBody>
      </p:sp>
      <p:sp>
        <p:nvSpPr>
          <p:cNvPr id="20" name="Line 18">
            <a:extLst>
              <a:ext uri="{FF2B5EF4-FFF2-40B4-BE49-F238E27FC236}">
                <a16:creationId xmlns:a16="http://schemas.microsoft.com/office/drawing/2014/main" xmlns="" id="{79743CA4-9B6D-4229-9CA0-FF082860C52E}"/>
              </a:ext>
            </a:extLst>
          </p:cNvPr>
          <p:cNvSpPr>
            <a:spLocks noChangeShapeType="1"/>
          </p:cNvSpPr>
          <p:nvPr/>
        </p:nvSpPr>
        <p:spPr bwMode="gray">
          <a:xfrm>
            <a:off x="1798447" y="5176591"/>
            <a:ext cx="4799013" cy="1588"/>
          </a:xfrm>
          <a:prstGeom prst="line">
            <a:avLst/>
          </a:prstGeom>
          <a:noFill/>
          <a:ln w="25400">
            <a:solidFill>
              <a:srgbClr val="969696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Прямоугольник 23"/>
          <p:cNvSpPr/>
          <p:nvPr/>
        </p:nvSpPr>
        <p:spPr>
          <a:xfrm>
            <a:off x="2724378" y="4526572"/>
            <a:ext cx="2495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rgbClr val="CC0066"/>
                </a:solidFill>
              </a:rPr>
              <a:t>LearningApps</a:t>
            </a:r>
            <a:endParaRPr lang="ru-RU" sz="3200" b="1" dirty="0">
              <a:solidFill>
                <a:srgbClr val="CC0066"/>
              </a:solidFill>
            </a:endParaRPr>
          </a:p>
        </p:txBody>
      </p:sp>
      <p:grpSp>
        <p:nvGrpSpPr>
          <p:cNvPr id="22" name="Group 22">
            <a:extLst>
              <a:ext uri="{FF2B5EF4-FFF2-40B4-BE49-F238E27FC236}">
                <a16:creationId xmlns:a16="http://schemas.microsoft.com/office/drawing/2014/main" xmlns="" id="{765E2823-1334-49FD-B474-0D4A59567C61}"/>
              </a:ext>
            </a:extLst>
          </p:cNvPr>
          <p:cNvGrpSpPr>
            <a:grpSpLocks/>
          </p:cNvGrpSpPr>
          <p:nvPr/>
        </p:nvGrpSpPr>
        <p:grpSpPr bwMode="auto">
          <a:xfrm>
            <a:off x="1915149" y="4527492"/>
            <a:ext cx="520700" cy="498475"/>
            <a:chOff x="37" y="1414"/>
            <a:chExt cx="328" cy="314"/>
          </a:xfrm>
        </p:grpSpPr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xmlns="" id="{07F019C9-E3C0-4191-9639-5A483DC4B400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50" y="1413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8" name="Text Box 26">
              <a:extLst>
                <a:ext uri="{FF2B5EF4-FFF2-40B4-BE49-F238E27FC236}">
                  <a16:creationId xmlns:a16="http://schemas.microsoft.com/office/drawing/2014/main" xmlns="" id="{D9F39331-3685-4972-B5A0-3719D15FCED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36" y="141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5</a:t>
              </a:r>
            </a:p>
          </p:txBody>
        </p:sp>
      </p:grpSp>
      <p:grpSp>
        <p:nvGrpSpPr>
          <p:cNvPr id="30" name="Group 2">
            <a:extLst>
              <a:ext uri="{FF2B5EF4-FFF2-40B4-BE49-F238E27FC236}">
                <a16:creationId xmlns:a16="http://schemas.microsoft.com/office/drawing/2014/main" xmlns="" id="{58B20596-4E91-4F16-8EF8-471F50EC681D}"/>
              </a:ext>
            </a:extLst>
          </p:cNvPr>
          <p:cNvGrpSpPr>
            <a:grpSpLocks/>
          </p:cNvGrpSpPr>
          <p:nvPr/>
        </p:nvGrpSpPr>
        <p:grpSpPr bwMode="auto">
          <a:xfrm>
            <a:off x="1834001" y="2327589"/>
            <a:ext cx="5105400" cy="555625"/>
            <a:chOff x="1248" y="1440"/>
            <a:chExt cx="3216" cy="350"/>
          </a:xfrm>
        </p:grpSpPr>
        <p:sp>
          <p:nvSpPr>
            <p:cNvPr id="35" name="Line 3">
              <a:extLst>
                <a:ext uri="{FF2B5EF4-FFF2-40B4-BE49-F238E27FC236}">
                  <a16:creationId xmlns:a16="http://schemas.microsoft.com/office/drawing/2014/main" xmlns="" id="{37987747-2268-4C9E-BD68-682605E8EC5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xmlns="" id="{DBCFE758-9964-4F67-816D-8CC0B4A4B79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" name="Text Box 5">
              <a:extLst>
                <a:ext uri="{FF2B5EF4-FFF2-40B4-BE49-F238E27FC236}">
                  <a16:creationId xmlns:a16="http://schemas.microsoft.com/office/drawing/2014/main" xmlns="" id="{181AB169-A85B-4CF1-AB63-BBBC760101A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934" y="1457"/>
              <a:ext cx="79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800" b="1" dirty="0" err="1" smtClean="0">
                  <a:solidFill>
                    <a:srgbClr val="CC0066"/>
                  </a:solidFill>
                </a:rPr>
                <a:t>Kahoot</a:t>
              </a:r>
              <a:endParaRPr lang="en-US" sz="2800" b="1" dirty="0">
                <a:solidFill>
                  <a:srgbClr val="CC0066"/>
                </a:solidFill>
              </a:endParaRPr>
            </a:p>
          </p:txBody>
        </p:sp>
        <p:sp>
          <p:nvSpPr>
            <p:cNvPr id="38" name="Text Box 6">
              <a:extLst>
                <a:ext uri="{FF2B5EF4-FFF2-40B4-BE49-F238E27FC236}">
                  <a16:creationId xmlns:a16="http://schemas.microsoft.com/office/drawing/2014/main" xmlns="" id="{1FBE3839-0413-43D8-B49C-1524848B0A1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pic>
        <p:nvPicPr>
          <p:cNvPr id="71682" name="Picture 2" descr="Оценивание и обратная связь: Kaho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13623" y="1345921"/>
            <a:ext cx="3353148" cy="2190655"/>
          </a:xfrm>
          <a:prstGeom prst="rect">
            <a:avLst/>
          </a:prstGeom>
          <a:noFill/>
        </p:spPr>
      </p:pic>
      <p:pic>
        <p:nvPicPr>
          <p:cNvPr id="39" name="Picture 2" descr="Створення та використання вікторини Kahoot! для урізноманітнення онлайн-уроків  - YouTub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2661" y="1398495"/>
            <a:ext cx="1765539" cy="1324155"/>
          </a:xfrm>
          <a:prstGeom prst="rect">
            <a:avLst/>
          </a:prstGeom>
          <a:noFill/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5535" y="3576918"/>
            <a:ext cx="4515525" cy="311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79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172CEE-C66D-4CE8-BA0B-2B8B9420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64" y="152689"/>
            <a:ext cx="9331036" cy="872548"/>
          </a:xfrm>
        </p:spPr>
        <p:txBody>
          <a:bodyPr/>
          <a:lstStyle/>
          <a:p>
            <a:r>
              <a:rPr lang="uk-UA" dirty="0" smtClean="0"/>
              <a:t>Ігрові технології під час навчання</a:t>
            </a:r>
            <a:endParaRPr lang="ru-RU" dirty="0"/>
          </a:p>
        </p:txBody>
      </p:sp>
      <p:grpSp>
        <p:nvGrpSpPr>
          <p:cNvPr id="3" name="Group 12">
            <a:extLst>
              <a:ext uri="{FF2B5EF4-FFF2-40B4-BE49-F238E27FC236}">
                <a16:creationId xmlns:a16="http://schemas.microsoft.com/office/drawing/2014/main" xmlns="" id="{7DFF61E6-22C4-4368-833F-36AFBA60F677}"/>
              </a:ext>
            </a:extLst>
          </p:cNvPr>
          <p:cNvGrpSpPr>
            <a:grpSpLocks/>
          </p:cNvGrpSpPr>
          <p:nvPr/>
        </p:nvGrpSpPr>
        <p:grpSpPr bwMode="auto">
          <a:xfrm>
            <a:off x="1851799" y="1091727"/>
            <a:ext cx="4879976" cy="1811338"/>
            <a:chOff x="1440" y="1849"/>
            <a:chExt cx="3074" cy="1141"/>
          </a:xfrm>
        </p:grpSpPr>
        <p:sp>
          <p:nvSpPr>
            <p:cNvPr id="15" name="Line 13">
              <a:extLst>
                <a:ext uri="{FF2B5EF4-FFF2-40B4-BE49-F238E27FC236}">
                  <a16:creationId xmlns:a16="http://schemas.microsoft.com/office/drawing/2014/main" xmlns="" id="{FFEA4EA2-5CDE-495D-82F2-ACB14C765C68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5">
              <a:extLst>
                <a:ext uri="{FF2B5EF4-FFF2-40B4-BE49-F238E27FC236}">
                  <a16:creationId xmlns:a16="http://schemas.microsoft.com/office/drawing/2014/main" xmlns="" id="{007AB378-35B2-4699-B9D5-2CCDD2A8695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25" y="1849"/>
              <a:ext cx="268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800" i="1" dirty="0" smtClean="0">
                  <a:solidFill>
                    <a:srgbClr val="0000CC"/>
                  </a:solidFill>
                </a:rPr>
                <a:t>Інтерактивні </a:t>
              </a:r>
              <a:r>
                <a:rPr lang="uk-UA" sz="2800" i="1" dirty="0" err="1" smtClean="0">
                  <a:solidFill>
                    <a:srgbClr val="0000CC"/>
                  </a:solidFill>
                </a:rPr>
                <a:t>онлайн-ігри</a:t>
              </a:r>
              <a:endParaRPr lang="en-US" sz="2800" i="1" dirty="0">
                <a:solidFill>
                  <a:srgbClr val="0000CC"/>
                </a:solidFill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2737825" y="2294361"/>
            <a:ext cx="20347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err="1" smtClean="0">
                <a:solidFill>
                  <a:srgbClr val="CC0066"/>
                </a:solidFill>
              </a:rPr>
              <a:t>Wordwall</a:t>
            </a:r>
            <a:endParaRPr lang="ru-RU" sz="3600" b="1" dirty="0">
              <a:solidFill>
                <a:srgbClr val="CC0066"/>
              </a:solidFill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xmlns="" id="{F59B59F4-C52A-4989-BD2F-5347CF4C95C0}"/>
              </a:ext>
            </a:extLst>
          </p:cNvPr>
          <p:cNvSpPr>
            <a:spLocks noChangeArrowheads="1"/>
          </p:cNvSpPr>
          <p:nvPr/>
        </p:nvSpPr>
        <p:spPr bwMode="gray">
          <a:xfrm rot="3419336">
            <a:off x="1827360" y="2274294"/>
            <a:ext cx="479425" cy="52070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CC00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3" name="Text Box 21">
            <a:extLst>
              <a:ext uri="{FF2B5EF4-FFF2-40B4-BE49-F238E27FC236}">
                <a16:creationId xmlns:a16="http://schemas.microsoft.com/office/drawing/2014/main" xmlns="" id="{0F4CFD02-BFC4-4CCB-A266-3084892A962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917977" y="2278843"/>
            <a:ext cx="3397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FFFF"/>
                </a:solidFill>
              </a:rPr>
              <a:t>6</a:t>
            </a:r>
            <a:endParaRPr lang="en-US" sz="2400" b="1" dirty="0">
              <a:solidFill>
                <a:srgbClr val="FFFFFF"/>
              </a:solidFill>
            </a:endParaRPr>
          </a:p>
        </p:txBody>
      </p:sp>
      <p:pic>
        <p:nvPicPr>
          <p:cNvPr id="16" name="Google Shape;386;p57"/>
          <p:cNvPicPr preferRelativeResize="0">
            <a:picLocks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7516905" y="1116940"/>
            <a:ext cx="4101354" cy="224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92;p58"/>
          <p:cNvPicPr preferRelativeResize="0">
            <a:picLocks/>
          </p:cNvPicPr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985757" y="3627639"/>
            <a:ext cx="4225479" cy="2436986"/>
          </a:xfrm>
          <a:prstGeom prst="rect">
            <a:avLst/>
          </a:prstGeom>
          <a:noFill/>
          <a:ln>
            <a:noFill/>
          </a:ln>
        </p:spPr>
      </p:pic>
      <p:sp>
        <p:nvSpPr>
          <p:cNvPr id="70658" name="AutoShape 2" descr="Автоматизация звук ш - Учебные ресур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0659" name="Picture 3" descr="C:\Users\1\Desktop\6a02f04a210b494e98be23a01a35efe3"/>
          <p:cNvPicPr>
            <a:picLocks noChangeAspect="1" noChangeArrowheads="1"/>
          </p:cNvPicPr>
          <p:nvPr/>
        </p:nvPicPr>
        <p:blipFill>
          <a:blip r:embed="rId4" cstate="print"/>
          <a:srcRect r="3640" b="10121"/>
          <a:stretch>
            <a:fillRect/>
          </a:stretch>
        </p:blipFill>
        <p:spPr bwMode="auto">
          <a:xfrm>
            <a:off x="407989" y="3290037"/>
            <a:ext cx="3908518" cy="2734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379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1\Desktop\__20140606_19551454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73776" y="0"/>
            <a:ext cx="6118225" cy="1016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Мотивашки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19670" y="1009652"/>
            <a:ext cx="4825769" cy="476091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5275264" y="1014415"/>
            <a:ext cx="579437" cy="59213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" name="Прямоугольник 11">
            <a:hlinkClick r:id="rId4" action="ppaction://hlinksldjump"/>
          </p:cNvPr>
          <p:cNvSpPr/>
          <p:nvPr/>
        </p:nvSpPr>
        <p:spPr>
          <a:xfrm rot="1567120">
            <a:off x="6080124" y="1189040"/>
            <a:ext cx="577851" cy="59213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3" name="Прямоугольник 12">
            <a:hlinkClick r:id="rId5" action="ppaction://hlinksldjump"/>
          </p:cNvPr>
          <p:cNvSpPr/>
          <p:nvPr/>
        </p:nvSpPr>
        <p:spPr>
          <a:xfrm rot="2794232">
            <a:off x="6758782" y="1650206"/>
            <a:ext cx="577850" cy="59213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Прямоугольник 13">
            <a:hlinkClick r:id="rId5" action="ppaction://hlinksldjump"/>
          </p:cNvPr>
          <p:cNvSpPr/>
          <p:nvPr/>
        </p:nvSpPr>
        <p:spPr>
          <a:xfrm rot="3771635">
            <a:off x="7193758" y="2304258"/>
            <a:ext cx="579437" cy="59055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" name="Прямоугольник 14">
            <a:hlinkClick r:id="rId6" action="ppaction://hlinksldjump"/>
          </p:cNvPr>
          <p:cNvSpPr/>
          <p:nvPr/>
        </p:nvSpPr>
        <p:spPr>
          <a:xfrm rot="5400000">
            <a:off x="7338220" y="3101183"/>
            <a:ext cx="579437" cy="59055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" name="Прямоугольник 15">
            <a:hlinkClick r:id="rId7" action="ppaction://hlinksldjump"/>
          </p:cNvPr>
          <p:cNvSpPr/>
          <p:nvPr/>
        </p:nvSpPr>
        <p:spPr>
          <a:xfrm rot="6953946">
            <a:off x="7173119" y="3939381"/>
            <a:ext cx="577850" cy="59213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7" name="Прямоугольник 16">
            <a:hlinkClick r:id="rId3" action="ppaction://hlinksldjump"/>
          </p:cNvPr>
          <p:cNvSpPr/>
          <p:nvPr/>
        </p:nvSpPr>
        <p:spPr>
          <a:xfrm rot="8155335">
            <a:off x="6688139" y="4595815"/>
            <a:ext cx="579437" cy="59213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8" name="Прямоугольник 17">
            <a:hlinkClick r:id="rId8" action="ppaction://hlinksldjump"/>
          </p:cNvPr>
          <p:cNvSpPr/>
          <p:nvPr/>
        </p:nvSpPr>
        <p:spPr>
          <a:xfrm rot="9530495">
            <a:off x="6032500" y="5026025"/>
            <a:ext cx="577851" cy="5905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2" name="Прямоугольник 21">
            <a:hlinkClick r:id="rId9" action="ppaction://hlinksldjump"/>
          </p:cNvPr>
          <p:cNvSpPr/>
          <p:nvPr/>
        </p:nvSpPr>
        <p:spPr>
          <a:xfrm rot="11031036">
            <a:off x="5232401" y="5159375"/>
            <a:ext cx="579439" cy="5905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3" name="Прямоугольник 22">
            <a:hlinkClick r:id="rId10" action="ppaction://hlinksldjump"/>
          </p:cNvPr>
          <p:cNvSpPr/>
          <p:nvPr/>
        </p:nvSpPr>
        <p:spPr>
          <a:xfrm rot="12572577">
            <a:off x="4405193" y="5009009"/>
            <a:ext cx="727808" cy="59213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4" name="Прямоугольник 23">
            <a:hlinkClick r:id="rId11" action="ppaction://hlinksldjump"/>
          </p:cNvPr>
          <p:cNvSpPr/>
          <p:nvPr/>
        </p:nvSpPr>
        <p:spPr>
          <a:xfrm rot="9116689">
            <a:off x="4319250" y="1191909"/>
            <a:ext cx="773727" cy="59213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26" name="Прямоугольник 25">
            <a:hlinkClick r:id="rId10" action="ppaction://hlinksldjump"/>
          </p:cNvPr>
          <p:cNvSpPr/>
          <p:nvPr/>
        </p:nvSpPr>
        <p:spPr>
          <a:xfrm rot="13598477">
            <a:off x="3793332" y="4525171"/>
            <a:ext cx="577850" cy="59213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7" name="Прямоугольник 26">
            <a:hlinkClick r:id="rId12" action="ppaction://hlinksldjump"/>
          </p:cNvPr>
          <p:cNvSpPr/>
          <p:nvPr/>
        </p:nvSpPr>
        <p:spPr>
          <a:xfrm rot="14836443">
            <a:off x="3359150" y="3876675"/>
            <a:ext cx="579438" cy="59213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8" name="Прямоугольник 27">
            <a:hlinkClick r:id="rId13" action="ppaction://hlinksldjump"/>
          </p:cNvPr>
          <p:cNvSpPr/>
          <p:nvPr/>
        </p:nvSpPr>
        <p:spPr>
          <a:xfrm rot="5400000">
            <a:off x="3207544" y="3112295"/>
            <a:ext cx="579438" cy="59055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9" name="Прямоугольник 28">
            <a:hlinkClick r:id="rId14" action="ppaction://hlinksldjump"/>
          </p:cNvPr>
          <p:cNvSpPr/>
          <p:nvPr/>
        </p:nvSpPr>
        <p:spPr>
          <a:xfrm rot="6548358">
            <a:off x="3338514" y="2376489"/>
            <a:ext cx="577850" cy="59055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30" name="Прямоугольник 29">
            <a:hlinkClick r:id="rId15" action="ppaction://hlinksldjump"/>
          </p:cNvPr>
          <p:cNvSpPr/>
          <p:nvPr/>
        </p:nvSpPr>
        <p:spPr>
          <a:xfrm rot="7740102">
            <a:off x="3727450" y="1730375"/>
            <a:ext cx="579438" cy="59213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grpSp>
        <p:nvGrpSpPr>
          <p:cNvPr id="3" name="Группа 24"/>
          <p:cNvGrpSpPr>
            <a:grpSpLocks/>
          </p:cNvGrpSpPr>
          <p:nvPr/>
        </p:nvGrpSpPr>
        <p:grpSpPr bwMode="auto">
          <a:xfrm>
            <a:off x="5408614" y="1725613"/>
            <a:ext cx="252412" cy="3384550"/>
            <a:chOff x="745572" y="819807"/>
            <a:chExt cx="252248" cy="3384000"/>
          </a:xfrm>
        </p:grpSpPr>
        <p:cxnSp>
          <p:nvCxnSpPr>
            <p:cNvPr id="31" name="Прямая со стрелкой 30"/>
            <p:cNvCxnSpPr/>
            <p:nvPr/>
          </p:nvCxnSpPr>
          <p:spPr>
            <a:xfrm flipH="1">
              <a:off x="872489" y="819807"/>
              <a:ext cx="11105" cy="3384000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745572" y="2487998"/>
              <a:ext cx="252248" cy="1692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" name="Овал 1"/>
          <p:cNvSpPr/>
          <p:nvPr/>
        </p:nvSpPr>
        <p:spPr>
          <a:xfrm>
            <a:off x="5294314" y="3213100"/>
            <a:ext cx="504825" cy="5032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46" name="AutoShape 2" descr="Ромашковое поле — Фоны для презентаций | Всё о Prezi-презентациях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Ромашковое поле — Фоны для презентаций | Всё о Prezi-презентациях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Украина, флаг Украины, скачать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880309" y="2060849"/>
            <a:ext cx="2334538" cy="451338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енератор рандомных чисел онлайн: сгенерировать случайное чис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0258" y="0"/>
            <a:ext cx="6808349" cy="660474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11148" y="1416678"/>
            <a:ext cx="5791842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dirty="0" smtClean="0"/>
              <a:t>1. </a:t>
            </a:r>
            <a:r>
              <a:rPr lang="uk-UA" sz="6000" b="1" dirty="0" smtClean="0">
                <a:solidFill>
                  <a:srgbClr val="CC0066"/>
                </a:solidFill>
              </a:rPr>
              <a:t>Генератор </a:t>
            </a:r>
          </a:p>
          <a:p>
            <a:r>
              <a:rPr lang="uk-UA" sz="6000" b="1" dirty="0" smtClean="0">
                <a:solidFill>
                  <a:srgbClr val="CC0066"/>
                </a:solidFill>
              </a:rPr>
              <a:t>Чисел</a:t>
            </a:r>
          </a:p>
          <a:p>
            <a:r>
              <a:rPr lang="uk-UA" sz="6000" b="1" dirty="0" smtClean="0">
                <a:solidFill>
                  <a:srgbClr val="CC0066"/>
                </a:solidFill>
              </a:rPr>
              <a:t> </a:t>
            </a:r>
          </a:p>
          <a:p>
            <a:r>
              <a:rPr lang="uk-UA" sz="6000" b="1" dirty="0" smtClean="0"/>
              <a:t>2. </a:t>
            </a:r>
            <a:r>
              <a:rPr lang="uk-UA" sz="6000" b="1" dirty="0" smtClean="0">
                <a:solidFill>
                  <a:srgbClr val="CC0066"/>
                </a:solidFill>
              </a:rPr>
              <a:t>Називали</a:t>
            </a:r>
          </a:p>
          <a:p>
            <a:r>
              <a:rPr lang="uk-UA" sz="6000" b="1" dirty="0" smtClean="0">
                <a:solidFill>
                  <a:srgbClr val="CC0066"/>
                </a:solidFill>
              </a:rPr>
              <a:t>улюблене число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hlinkClick r:id="rId2" action="ppaction://hlinksldjump"/>
          </p:cNvPr>
          <p:cNvSpPr/>
          <p:nvPr/>
        </p:nvSpPr>
        <p:spPr>
          <a:xfrm>
            <a:off x="336550" y="6005513"/>
            <a:ext cx="1828800" cy="592137"/>
          </a:xfrm>
          <a:prstGeom prst="roundRect">
            <a:avLst/>
          </a:prstGeom>
          <a:solidFill>
            <a:srgbClr val="C0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</a:p>
        </p:txBody>
      </p:sp>
      <p:pic>
        <p:nvPicPr>
          <p:cNvPr id="3075" name="Picture 7" descr="C:\Users\1\Desktop\Новая папка (2)\мотивашки\звільнення д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375" y="0"/>
            <a:ext cx="9699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0" y="6037263"/>
            <a:ext cx="1828800" cy="592137"/>
          </a:xfrm>
          <a:prstGeom prst="roundRect">
            <a:avLst/>
          </a:prstGeom>
          <a:solidFill>
            <a:srgbClr val="C0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</a:p>
        </p:txBody>
      </p:sp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2486025" y="0"/>
            <a:ext cx="9705975" cy="6858000"/>
            <a:chOff x="2053973" y="236483"/>
            <a:chExt cx="8997231" cy="6361042"/>
          </a:xfrm>
        </p:grpSpPr>
        <p:pic>
          <p:nvPicPr>
            <p:cNvPr id="4100" name="Picture 7" descr="C:\Users\1\Desktop\Новая папка (2)\мотивашки\звільнення від напамять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53973" y="236483"/>
              <a:ext cx="8997231" cy="6361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Скругленный прямоугольник 7"/>
            <p:cNvSpPr/>
            <p:nvPr/>
          </p:nvSpPr>
          <p:spPr>
            <a:xfrm>
              <a:off x="4445289" y="4145874"/>
              <a:ext cx="3705435" cy="331304"/>
            </a:xfrm>
            <a:prstGeom prst="roundRect">
              <a:avLst/>
            </a:prstGeom>
            <a:solidFill>
              <a:srgbClr val="33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6474595" y="4109062"/>
              <a:ext cx="2495797" cy="304800"/>
            </a:xfrm>
            <a:prstGeom prst="roundRect">
              <a:avLst/>
            </a:prstGeom>
            <a:solidFill>
              <a:srgbClr val="33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2400" i="1" dirty="0">
                  <a:latin typeface="Bookman Old Style" pitchFamily="18" charset="0"/>
                </a:rPr>
                <a:t>контрольної</a:t>
              </a:r>
              <a:endParaRPr lang="ru-RU" sz="2400" i="1" dirty="0">
                <a:latin typeface="Bookman Old Style" pitchFamily="18" charset="0"/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7267776" y="3683520"/>
              <a:ext cx="1860075" cy="304799"/>
            </a:xfrm>
            <a:prstGeom prst="roundRect">
              <a:avLst/>
            </a:prstGeom>
            <a:solidFill>
              <a:srgbClr val="33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241300" y="6005513"/>
            <a:ext cx="1828800" cy="592137"/>
          </a:xfrm>
          <a:prstGeom prst="roundRect">
            <a:avLst/>
          </a:prstGeom>
          <a:solidFill>
            <a:srgbClr val="C0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</a:p>
        </p:txBody>
      </p:sp>
      <p:pic>
        <p:nvPicPr>
          <p:cNvPr id="5123" name="Picture 7" descr="C:\Users\1\Desktop\Новая папка (2)\мотивашки\захист від 1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3175" y="36513"/>
            <a:ext cx="9648825" cy="682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57150" y="5888038"/>
            <a:ext cx="1828800" cy="592137"/>
          </a:xfrm>
          <a:prstGeom prst="roundRect">
            <a:avLst/>
          </a:prstGeom>
          <a:solidFill>
            <a:srgbClr val="C0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</a:p>
        </p:txBody>
      </p:sp>
      <p:pic>
        <p:nvPicPr>
          <p:cNvPr id="6147" name="Picture 7" descr="C:\Users\1\Desktop\Новая папка (2)\мотивашки\підказка на к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0"/>
            <a:ext cx="9807575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133350" y="5916613"/>
            <a:ext cx="1828800" cy="592137"/>
          </a:xfrm>
          <a:prstGeom prst="roundRect">
            <a:avLst/>
          </a:prstGeom>
          <a:solidFill>
            <a:srgbClr val="C0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</a:p>
        </p:txBody>
      </p:sp>
      <p:pic>
        <p:nvPicPr>
          <p:cNvPr id="7171" name="Picture 8" descr="C:\Users\1\Desktop\Новая папка (2)\мотивашки\вільний ден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375" y="0"/>
            <a:ext cx="9699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51847" y="1915739"/>
            <a:ext cx="9144000" cy="2387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Як  вдало  </a:t>
            </a:r>
            <a:b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</a:b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закінчити  семестр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09179" y="4574649"/>
            <a:ext cx="346697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b="1" i="1" dirty="0" smtClean="0">
                <a:latin typeface="Constantia" pitchFamily="18" charset="0"/>
              </a:rPr>
              <a:t>Українська література, 6 кл</a:t>
            </a:r>
            <a:endParaRPr lang="uk-UA" b="1" i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3743061" y="360040"/>
            <a:ext cx="8448939" cy="908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Робота на уроках</a:t>
            </a:r>
            <a:endParaRPr kumimoji="0" lang="uk-UA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359" y="1447103"/>
            <a:ext cx="1156894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dirty="0" smtClean="0"/>
              <a:t>Працювати активно:</a:t>
            </a:r>
          </a:p>
          <a:p>
            <a:pPr>
              <a:buFontTx/>
              <a:buChar char="-"/>
            </a:pPr>
            <a:r>
              <a:rPr lang="uk-UA" sz="48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 </a:t>
            </a:r>
            <a:r>
              <a:rPr lang="uk-UA" sz="44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Читати</a:t>
            </a:r>
          </a:p>
          <a:p>
            <a:pPr>
              <a:buFontTx/>
              <a:buChar char="-"/>
            </a:pPr>
            <a:r>
              <a:rPr lang="uk-UA" sz="44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 Аналізувати</a:t>
            </a:r>
          </a:p>
          <a:p>
            <a:pPr>
              <a:buFontTx/>
              <a:buChar char="-"/>
            </a:pPr>
            <a:r>
              <a:rPr lang="uk-UA" sz="44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 Записувати основні моменти</a:t>
            </a:r>
          </a:p>
          <a:p>
            <a:pPr>
              <a:buFontTx/>
              <a:buChar char="-"/>
            </a:pPr>
            <a:r>
              <a:rPr lang="uk-UA" sz="44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 Виконувати тестові роботи</a:t>
            </a:r>
          </a:p>
          <a:p>
            <a:pPr>
              <a:buFontTx/>
              <a:buChar char="-"/>
            </a:pPr>
            <a:r>
              <a:rPr lang="uk-UA" sz="44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 Відповідати </a:t>
            </a:r>
          </a:p>
          <a:p>
            <a:pPr>
              <a:buFontTx/>
              <a:buChar char="-"/>
            </a:pPr>
            <a:r>
              <a:rPr lang="uk-UA" sz="44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 Бути активними на уроках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3743061" y="360040"/>
            <a:ext cx="8448939" cy="9087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4400" b="1" i="1" dirty="0" smtClean="0"/>
              <a:t>А л ь т е р н а т и в а</a:t>
            </a:r>
            <a:endParaRPr kumimoji="0" lang="uk-UA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1082" y="1084033"/>
            <a:ext cx="87683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uk-UA" sz="4800" dirty="0" smtClean="0">
                <a:solidFill>
                  <a:schemeClr val="accent6">
                    <a:lumMod val="75000"/>
                  </a:schemeClr>
                </a:solidFill>
              </a:rPr>
              <a:t> Читацький щоденник</a:t>
            </a:r>
            <a:endParaRPr lang="ru-RU" sz="4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uk-UA" sz="4800" dirty="0" smtClean="0">
                <a:solidFill>
                  <a:schemeClr val="accent6">
                    <a:lumMod val="75000"/>
                  </a:schemeClr>
                </a:solidFill>
              </a:rPr>
              <a:t> Створення </a:t>
            </a:r>
            <a:r>
              <a:rPr lang="uk-UA" sz="4800" dirty="0" err="1" smtClean="0">
                <a:solidFill>
                  <a:schemeClr val="accent6">
                    <a:lumMod val="75000"/>
                  </a:schemeClr>
                </a:solidFill>
              </a:rPr>
              <a:t>буктрейлерів</a:t>
            </a:r>
            <a:r>
              <a:rPr lang="uk-UA" sz="4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4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uk-UA" sz="4800" dirty="0" smtClean="0">
                <a:solidFill>
                  <a:schemeClr val="accent6">
                    <a:lumMod val="75000"/>
                  </a:schemeClr>
                </a:solidFill>
              </a:rPr>
              <a:t> Читацький марафон</a:t>
            </a:r>
            <a:endParaRPr lang="ru-RU" sz="4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uk-UA" sz="4800" dirty="0" smtClean="0">
                <a:solidFill>
                  <a:schemeClr val="accent6">
                    <a:lumMod val="75000"/>
                  </a:schemeClr>
                </a:solidFill>
              </a:rPr>
              <a:t> Фото в обкладинці</a:t>
            </a:r>
            <a:endParaRPr lang="ru-RU" sz="4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uk-UA" sz="4800" i="1" dirty="0" smtClean="0"/>
              <a:t>тощо</a:t>
            </a:r>
            <a:endParaRPr lang="ru-RU" sz="4800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Где можно продать книги? Обзор сайтов для заработка на продаже старых книг  | Kadrof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2000" y="4381500"/>
            <a:ext cx="5080000" cy="2476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43061" y="360040"/>
            <a:ext cx="8448939" cy="9087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Читацький марафон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360" y="1628801"/>
            <a:ext cx="1161729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7200" b="1" i="1" spc="150" dirty="0" smtClean="0">
                <a:solidFill>
                  <a:srgbClr val="3333CC"/>
                </a:solidFill>
                <a:latin typeface="Bookman Old Style" pitchFamily="18" charset="0"/>
              </a:rPr>
              <a:t>Читати </a:t>
            </a:r>
            <a:r>
              <a:rPr lang="uk-UA" sz="5000" spc="150" dirty="0" smtClean="0">
                <a:solidFill>
                  <a:srgbClr val="3333CC"/>
                </a:solidFill>
                <a:latin typeface="Bookman Old Style" pitchFamily="18" charset="0"/>
              </a:rPr>
              <a:t>багато, </a:t>
            </a:r>
          </a:p>
          <a:p>
            <a:pPr algn="ctr"/>
            <a:r>
              <a:rPr lang="uk-UA" sz="5000" spc="150" dirty="0" smtClean="0">
                <a:solidFill>
                  <a:srgbClr val="3333CC"/>
                </a:solidFill>
                <a:latin typeface="Bookman Old Style" pitchFamily="18" charset="0"/>
              </a:rPr>
              <a:t>щоб розвивати пам’ять, </a:t>
            </a:r>
          </a:p>
          <a:p>
            <a:pPr algn="ctr"/>
            <a:r>
              <a:rPr lang="uk-UA" sz="5000" spc="150" dirty="0" smtClean="0">
                <a:solidFill>
                  <a:srgbClr val="3333CC"/>
                </a:solidFill>
                <a:latin typeface="Bookman Old Style" pitchFamily="18" charset="0"/>
              </a:rPr>
              <a:t>мислення, бути у тренді…</a:t>
            </a:r>
            <a:endParaRPr lang="ru-RU" sz="7200" spc="150" dirty="0">
              <a:solidFill>
                <a:srgbClr val="3333CC"/>
              </a:solidFill>
              <a:latin typeface="Bookman Old Style" pitchFamily="18" charset="0"/>
            </a:endParaRPr>
          </a:p>
        </p:txBody>
      </p:sp>
      <p:sp>
        <p:nvSpPr>
          <p:cNvPr id="2050" name="AutoShape 2" descr="Книга — Википедия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Книга — Википедия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шаблон-книги-превью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91996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97291" y="1844824"/>
            <a:ext cx="785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Шановні учні_6-В_ класу!</a:t>
            </a:r>
            <a:endParaRPr lang="ru-RU" sz="5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76031" y="3140969"/>
            <a:ext cx="856272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Із сьогоднішнього дня у</a:t>
            </a:r>
          </a:p>
          <a:p>
            <a:pPr algn="ctr"/>
            <a:r>
              <a:rPr lang="uk-UA" sz="5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</a:t>
            </a:r>
            <a:r>
              <a:rPr lang="uk-UA" sz="5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ашому класі я розпочинаю </a:t>
            </a:r>
          </a:p>
          <a:p>
            <a:pPr algn="ctr"/>
            <a:r>
              <a:rPr lang="uk-UA" sz="5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ч</a:t>
            </a:r>
            <a:r>
              <a:rPr lang="uk-UA" sz="5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итацький марафон. </a:t>
            </a:r>
            <a:endParaRPr lang="ru-RU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098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шаблон-книги-превью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9199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81232" y="476672"/>
            <a:ext cx="9087376" cy="99533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Умови марафону</a:t>
            </a:r>
            <a:endParaRPr lang="ru-RU" sz="5400" b="1" cap="none" spc="0" dirty="0">
              <a:ln w="11430"/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71531" y="1412777"/>
            <a:ext cx="988909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Цей марафон триватиме </a:t>
            </a:r>
          </a:p>
          <a:p>
            <a:pPr algn="ctr"/>
            <a:r>
              <a:rPr lang="uk-UA" sz="44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14 днів, починаючи з </a:t>
            </a:r>
          </a:p>
          <a:p>
            <a:pPr algn="ctr"/>
            <a:r>
              <a:rPr lang="uk-UA" sz="44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23 квітня по 6 травня.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32486" y="3861049"/>
            <a:ext cx="460081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Ваше завдання !</a:t>
            </a:r>
            <a:endParaRPr lang="ru-RU" sz="48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71531" y="5013177"/>
            <a:ext cx="998510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Читати вголос!</a:t>
            </a:r>
          </a:p>
          <a:p>
            <a:pPr algn="ctr"/>
            <a:endParaRPr lang="ru-RU" sz="36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7503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34408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5279232" y="404664"/>
            <a:ext cx="6912768" cy="12241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CanUp">
              <a:avLst>
                <a:gd name="adj" fmla="val 10000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i="1" cap="none" spc="0" dirty="0" smtClean="0">
                <a:ln w="3175">
                  <a:solidFill>
                    <a:schemeClr val="tx1"/>
                  </a:solidFill>
                </a:ln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Читацький </a:t>
            </a:r>
          </a:p>
          <a:p>
            <a:pPr algn="ctr"/>
            <a:r>
              <a:rPr lang="uk-UA" sz="5400" b="1" i="1" cap="none" spc="0" dirty="0" err="1" smtClean="0">
                <a:ln w="3175">
                  <a:solidFill>
                    <a:schemeClr val="tx1"/>
                  </a:solidFill>
                </a:ln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онлайн-марафон</a:t>
            </a:r>
            <a:endParaRPr lang="ru-RU" sz="5400" b="1" i="1" cap="none" spc="0" dirty="0">
              <a:ln w="3175">
                <a:solidFill>
                  <a:schemeClr val="tx1"/>
                </a:solidFill>
              </a:ln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35895" y="1628800"/>
            <a:ext cx="70561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Шановні учні</a:t>
            </a:r>
          </a:p>
          <a:p>
            <a:pPr algn="ctr"/>
            <a:r>
              <a:rPr lang="uk-UA" sz="54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8-В </a:t>
            </a:r>
            <a:r>
              <a:rPr lang="uk-UA" sz="5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класу!</a:t>
            </a:r>
            <a:endParaRPr lang="ru-RU" sz="5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489938"/>
            <a:ext cx="12192000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Із сьогоднішнього дня у вашому класі </a:t>
            </a:r>
          </a:p>
          <a:p>
            <a:pPr algn="ctr"/>
            <a:r>
              <a:rPr lang="uk-UA" sz="40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я розпочинаю читацький марафон</a:t>
            </a:r>
            <a:endParaRPr lang="ru-RU" sz="40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098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0506" y="1"/>
            <a:ext cx="10065484" cy="6775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шаблон-книги-превью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91996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55574" y="764705"/>
            <a:ext cx="9564391" cy="566298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800" b="1" dirty="0" smtClean="0">
                <a:ln w="1016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Розгорнути книгу / електронний варіант</a:t>
            </a:r>
          </a:p>
          <a:p>
            <a:pPr algn="ctr">
              <a:lnSpc>
                <a:spcPct val="150000"/>
              </a:lnSpc>
            </a:pPr>
            <a:r>
              <a:rPr lang="uk-UA" sz="2800" b="1" dirty="0" smtClean="0">
                <a:ln w="1016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Твір обираєте зі списку</a:t>
            </a:r>
          </a:p>
          <a:p>
            <a:pPr algn="ctr">
              <a:lnSpc>
                <a:spcPct val="150000"/>
              </a:lnSpc>
            </a:pPr>
            <a:endParaRPr lang="uk-UA" sz="2800" b="1" dirty="0" smtClean="0">
              <a:ln w="1016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uk-UA" sz="1600" i="1" u="sng" dirty="0" smtClean="0">
                <a:ln w="1016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 а с т у п н и й   с л а й д)</a:t>
            </a:r>
          </a:p>
          <a:p>
            <a:pPr algn="ctr">
              <a:lnSpc>
                <a:spcPct val="150000"/>
              </a:lnSpc>
            </a:pPr>
            <a:r>
              <a:rPr lang="uk-UA" sz="2800" b="1" dirty="0" smtClean="0">
                <a:ln w="1016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розпочинаєте її читати. </a:t>
            </a:r>
          </a:p>
          <a:p>
            <a:pPr algn="ctr">
              <a:lnSpc>
                <a:spcPct val="150000"/>
              </a:lnSpc>
            </a:pPr>
            <a:r>
              <a:rPr lang="uk-UA" sz="2800" i="1" dirty="0" smtClean="0">
                <a:ln w="1016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Читаєте і надсилаєте мені</a:t>
            </a:r>
          </a:p>
          <a:p>
            <a:pPr algn="ctr">
              <a:lnSpc>
                <a:spcPct val="150000"/>
              </a:lnSpc>
            </a:pPr>
            <a:r>
              <a:rPr lang="uk-UA" sz="2800" i="1" dirty="0" smtClean="0">
                <a:ln w="1016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(не менше 1 сторінки) голосовим повідомленням свого читання.</a:t>
            </a:r>
          </a:p>
          <a:p>
            <a:pPr algn="ctr">
              <a:lnSpc>
                <a:spcPct val="150000"/>
              </a:lnSpc>
            </a:pPr>
            <a:endParaRPr lang="ru-RU" sz="2800" b="1" cap="none" spc="0" dirty="0">
              <a:ln w="1016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672064" y="2132856"/>
            <a:ext cx="64617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7503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шаблон-книги-превью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91996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088566" y="764704"/>
            <a:ext cx="9717952" cy="51090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 fontAlgn="base"/>
            <a:r>
              <a:rPr lang="ru-RU" sz="2000" u="sng" dirty="0" smtClean="0"/>
              <a:t>Список </a:t>
            </a:r>
            <a:r>
              <a:rPr lang="ru-RU" sz="2000" u="sng" dirty="0" err="1" smtClean="0"/>
              <a:t>літератури</a:t>
            </a:r>
            <a:r>
              <a:rPr lang="ru-RU" sz="2000" u="sng" dirty="0" smtClean="0"/>
              <a:t> для </a:t>
            </a:r>
            <a:r>
              <a:rPr lang="ru-RU" sz="2000" u="sng" dirty="0" err="1" smtClean="0"/>
              <a:t>позакласного</a:t>
            </a:r>
            <a:r>
              <a:rPr lang="ru-RU" sz="2000" u="sng" dirty="0" smtClean="0"/>
              <a:t> </a:t>
            </a:r>
            <a:r>
              <a:rPr lang="ru-RU" sz="2000" u="sng" dirty="0" err="1" smtClean="0"/>
              <a:t>читання</a:t>
            </a:r>
            <a:r>
              <a:rPr lang="ru-RU" sz="2000" u="sng" dirty="0" smtClean="0"/>
              <a:t>. 6 </a:t>
            </a:r>
            <a:r>
              <a:rPr lang="ru-RU" sz="2000" u="sng" dirty="0" err="1" smtClean="0"/>
              <a:t>клас</a:t>
            </a:r>
            <a:endParaRPr lang="ru-RU" sz="2000" u="sng" dirty="0" smtClean="0"/>
          </a:p>
          <a:p>
            <a:pPr fontAlgn="base"/>
            <a:r>
              <a:rPr lang="ru-RU" b="1" dirty="0" smtClean="0"/>
              <a:t>Андрусяк І.</a:t>
            </a:r>
            <a:r>
              <a:rPr lang="ru-RU" dirty="0" smtClean="0"/>
              <a:t> «8 </a:t>
            </a:r>
            <a:r>
              <a:rPr lang="ru-RU" dirty="0" err="1" smtClean="0"/>
              <a:t>днів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Бурундука».</a:t>
            </a:r>
          </a:p>
          <a:p>
            <a:pPr fontAlgn="base"/>
            <a:r>
              <a:rPr lang="ru-RU" b="1" dirty="0" err="1" smtClean="0"/>
              <a:t>Багмут</a:t>
            </a:r>
            <a:r>
              <a:rPr lang="ru-RU" b="1" dirty="0" smtClean="0"/>
              <a:t> І.</a:t>
            </a:r>
            <a:r>
              <a:rPr lang="ru-RU" dirty="0" smtClean="0"/>
              <a:t> «</a:t>
            </a:r>
            <a:r>
              <a:rPr lang="ru-RU" dirty="0" err="1" smtClean="0"/>
              <a:t>Пригоди</a:t>
            </a:r>
            <a:r>
              <a:rPr lang="ru-RU" dirty="0" smtClean="0"/>
              <a:t> </a:t>
            </a:r>
            <a:r>
              <a:rPr lang="ru-RU" dirty="0" err="1" smtClean="0"/>
              <a:t>чорного</a:t>
            </a:r>
            <a:r>
              <a:rPr lang="ru-RU" dirty="0" smtClean="0"/>
              <a:t> кота </a:t>
            </a:r>
            <a:r>
              <a:rPr lang="ru-RU" dirty="0" err="1" smtClean="0"/>
              <a:t>Лапченка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err="1" smtClean="0"/>
              <a:t>Близнець</a:t>
            </a:r>
            <a:r>
              <a:rPr lang="ru-RU" b="1" dirty="0" smtClean="0"/>
              <a:t> В</a:t>
            </a:r>
            <a:r>
              <a:rPr lang="ru-RU" dirty="0" smtClean="0"/>
              <a:t>. «Звук </a:t>
            </a:r>
            <a:r>
              <a:rPr lang="ru-RU" dirty="0" err="1" smtClean="0"/>
              <a:t>павутинки</a:t>
            </a:r>
            <a:r>
              <a:rPr lang="ru-RU" dirty="0" smtClean="0"/>
              <a:t>»; «Золота гора до неба»; «Женя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Синько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smtClean="0"/>
              <a:t>Винниченко В.</a:t>
            </a:r>
            <a:r>
              <a:rPr lang="ru-RU" dirty="0" smtClean="0"/>
              <a:t> «</a:t>
            </a:r>
            <a:r>
              <a:rPr lang="ru-RU" dirty="0" err="1" smtClean="0"/>
              <a:t>Кумедія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Костем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smtClean="0"/>
              <a:t>Воронина Л.</a:t>
            </a:r>
            <a:r>
              <a:rPr lang="ru-RU" dirty="0" smtClean="0"/>
              <a:t> «</a:t>
            </a:r>
            <a:r>
              <a:rPr lang="ru-RU" dirty="0" err="1" smtClean="0"/>
              <a:t>Таємне</a:t>
            </a:r>
            <a:r>
              <a:rPr lang="ru-RU" dirty="0" smtClean="0"/>
              <a:t> </a:t>
            </a:r>
            <a:r>
              <a:rPr lang="ru-RU" dirty="0" err="1" smtClean="0"/>
              <a:t>Товариство</a:t>
            </a:r>
            <a:r>
              <a:rPr lang="ru-RU" dirty="0" smtClean="0"/>
              <a:t> </a:t>
            </a:r>
            <a:r>
              <a:rPr lang="ru-RU" dirty="0" err="1" smtClean="0"/>
              <a:t>Брехунів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Пастка</a:t>
            </a:r>
            <a:r>
              <a:rPr lang="ru-RU" dirty="0" smtClean="0"/>
              <a:t> для </a:t>
            </a:r>
            <a:r>
              <a:rPr lang="ru-RU" dirty="0" err="1" smtClean="0"/>
              <a:t>синьоморда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err="1" smtClean="0"/>
              <a:t>Гуцало</a:t>
            </a:r>
            <a:r>
              <a:rPr lang="ru-RU" b="1" dirty="0" smtClean="0"/>
              <a:t> Є.</a:t>
            </a:r>
            <a:r>
              <a:rPr lang="ru-RU" dirty="0" smtClean="0"/>
              <a:t> «У </a:t>
            </a:r>
            <a:r>
              <a:rPr lang="ru-RU" dirty="0" err="1" smtClean="0"/>
              <a:t>гаї</a:t>
            </a:r>
            <a:r>
              <a:rPr lang="ru-RU" dirty="0" smtClean="0"/>
              <a:t> </a:t>
            </a:r>
            <a:r>
              <a:rPr lang="ru-RU" dirty="0" err="1" smtClean="0"/>
              <a:t>сонце</a:t>
            </a:r>
            <a:r>
              <a:rPr lang="ru-RU" dirty="0" smtClean="0"/>
              <a:t> </a:t>
            </a:r>
            <a:r>
              <a:rPr lang="ru-RU" dirty="0" err="1" smtClean="0"/>
              <a:t>зацвіло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err="1" smtClean="0"/>
              <a:t>Іваненко</a:t>
            </a:r>
            <a:r>
              <a:rPr lang="ru-RU" b="1" dirty="0" smtClean="0"/>
              <a:t> О.</a:t>
            </a:r>
            <a:r>
              <a:rPr lang="ru-RU" dirty="0" smtClean="0"/>
              <a:t> «</a:t>
            </a:r>
            <a:r>
              <a:rPr lang="ru-RU" dirty="0" err="1" smtClean="0"/>
              <a:t>Тарасові</a:t>
            </a:r>
            <a:r>
              <a:rPr lang="ru-RU" dirty="0" smtClean="0"/>
              <a:t> шляхи».</a:t>
            </a:r>
          </a:p>
          <a:p>
            <a:pPr fontAlgn="base"/>
            <a:r>
              <a:rPr lang="ru-RU" b="1" dirty="0" err="1" smtClean="0"/>
              <a:t>Кокотюха</a:t>
            </a:r>
            <a:r>
              <a:rPr lang="ru-RU" b="1" dirty="0" smtClean="0"/>
              <a:t> А.</a:t>
            </a:r>
            <a:r>
              <a:rPr lang="ru-RU" dirty="0" smtClean="0"/>
              <a:t> «</a:t>
            </a:r>
            <a:r>
              <a:rPr lang="ru-RU" dirty="0" err="1" smtClean="0"/>
              <a:t>Таємниця</a:t>
            </a:r>
            <a:r>
              <a:rPr lang="ru-RU" dirty="0" smtClean="0"/>
              <a:t> </a:t>
            </a:r>
            <a:r>
              <a:rPr lang="ru-RU" dirty="0" err="1" smtClean="0"/>
              <a:t>козацького</a:t>
            </a:r>
            <a:r>
              <a:rPr lang="ru-RU" dirty="0" smtClean="0"/>
              <a:t> скарбу»; «</a:t>
            </a:r>
            <a:r>
              <a:rPr lang="ru-RU" dirty="0" err="1" smtClean="0"/>
              <a:t>Таємниця</a:t>
            </a:r>
            <a:r>
              <a:rPr lang="ru-RU" dirty="0" smtClean="0"/>
              <a:t> </a:t>
            </a:r>
            <a:r>
              <a:rPr lang="ru-RU" dirty="0" err="1" smtClean="0"/>
              <a:t>зміїної</a:t>
            </a:r>
            <a:r>
              <a:rPr lang="ru-RU" dirty="0" smtClean="0"/>
              <a:t> </a:t>
            </a:r>
            <a:r>
              <a:rPr lang="ru-RU" dirty="0" err="1" smtClean="0"/>
              <a:t>голови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err="1" smtClean="0"/>
              <a:t>Морозенко</a:t>
            </a:r>
            <a:r>
              <a:rPr lang="ru-RU" b="1" dirty="0" smtClean="0"/>
              <a:t> М.</a:t>
            </a:r>
            <a:r>
              <a:rPr lang="ru-RU" dirty="0" smtClean="0"/>
              <a:t> «</a:t>
            </a:r>
            <a:r>
              <a:rPr lang="ru-RU" dirty="0" err="1" smtClean="0"/>
              <a:t>Іван</a:t>
            </a:r>
            <a:r>
              <a:rPr lang="ru-RU" dirty="0" smtClean="0"/>
              <a:t> </a:t>
            </a:r>
            <a:r>
              <a:rPr lang="ru-RU" dirty="0" err="1" smtClean="0"/>
              <a:t>Сірко</a:t>
            </a:r>
            <a:r>
              <a:rPr lang="ru-RU" dirty="0" smtClean="0"/>
              <a:t> – </a:t>
            </a:r>
            <a:r>
              <a:rPr lang="ru-RU" dirty="0" err="1" smtClean="0"/>
              <a:t>славетний</a:t>
            </a:r>
            <a:r>
              <a:rPr lang="ru-RU" dirty="0" smtClean="0"/>
              <a:t> </a:t>
            </a:r>
            <a:r>
              <a:rPr lang="ru-RU" dirty="0" err="1" smtClean="0"/>
              <a:t>кошовий</a:t>
            </a:r>
            <a:r>
              <a:rPr lang="ru-RU" dirty="0" smtClean="0"/>
              <a:t>», «</a:t>
            </a:r>
            <a:r>
              <a:rPr lang="ru-RU" dirty="0" err="1" smtClean="0"/>
              <a:t>Іван</a:t>
            </a:r>
            <a:r>
              <a:rPr lang="ru-RU" dirty="0" smtClean="0"/>
              <a:t> </a:t>
            </a:r>
            <a:r>
              <a:rPr lang="ru-RU" dirty="0" err="1" smtClean="0"/>
              <a:t>Сірко</a:t>
            </a:r>
            <a:r>
              <a:rPr lang="ru-RU" dirty="0" smtClean="0"/>
              <a:t> – великий </a:t>
            </a:r>
            <a:r>
              <a:rPr lang="ru-RU" dirty="0" err="1" smtClean="0"/>
              <a:t>характерник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err="1" smtClean="0"/>
              <a:t>Оксеник</a:t>
            </a:r>
            <a:r>
              <a:rPr lang="ru-RU" b="1" dirty="0" smtClean="0"/>
              <a:t> С.</a:t>
            </a:r>
            <a:r>
              <a:rPr lang="ru-RU" dirty="0" smtClean="0"/>
              <a:t> «</a:t>
            </a:r>
            <a:r>
              <a:rPr lang="ru-RU" dirty="0" err="1" smtClean="0"/>
              <a:t>Лісом</a:t>
            </a:r>
            <a:r>
              <a:rPr lang="ru-RU" dirty="0" smtClean="0"/>
              <a:t>, небом, водою».</a:t>
            </a:r>
          </a:p>
          <a:p>
            <a:pPr fontAlgn="base"/>
            <a:r>
              <a:rPr lang="ru-RU" b="1" dirty="0" err="1" smtClean="0"/>
              <a:t>Пагутяк</a:t>
            </a:r>
            <a:r>
              <a:rPr lang="ru-RU" b="1" dirty="0" smtClean="0"/>
              <a:t> Г.</a:t>
            </a:r>
            <a:r>
              <a:rPr lang="ru-RU" dirty="0" smtClean="0"/>
              <a:t> «</a:t>
            </a:r>
            <a:r>
              <a:rPr lang="ru-RU" dirty="0" err="1" smtClean="0"/>
              <a:t>Втеча</a:t>
            </a:r>
            <a:r>
              <a:rPr lang="ru-RU" dirty="0" smtClean="0"/>
              <a:t> </a:t>
            </a:r>
            <a:r>
              <a:rPr lang="ru-RU" dirty="0" err="1" smtClean="0"/>
              <a:t>звірів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Новий</a:t>
            </a:r>
            <a:r>
              <a:rPr lang="ru-RU" dirty="0" smtClean="0"/>
              <a:t> </a:t>
            </a:r>
            <a:r>
              <a:rPr lang="ru-RU" dirty="0" err="1" smtClean="0"/>
              <a:t>бестіарій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err="1" smtClean="0"/>
              <a:t>Підгірянка</a:t>
            </a:r>
            <a:r>
              <a:rPr lang="ru-RU" b="1" dirty="0" smtClean="0"/>
              <a:t> М.</a:t>
            </a:r>
            <a:r>
              <a:rPr lang="ru-RU" dirty="0" smtClean="0"/>
              <a:t> «В чужому </a:t>
            </a:r>
            <a:r>
              <a:rPr lang="ru-RU" dirty="0" err="1" smtClean="0"/>
              <a:t>пір’ю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smtClean="0"/>
              <a:t>Ребро П.</a:t>
            </a:r>
            <a:r>
              <a:rPr lang="ru-RU" dirty="0" smtClean="0"/>
              <a:t> «</a:t>
            </a:r>
            <a:r>
              <a:rPr lang="ru-RU" dirty="0" err="1" smtClean="0"/>
              <a:t>Козацькі</a:t>
            </a:r>
            <a:r>
              <a:rPr lang="ru-RU" dirty="0" smtClean="0"/>
              <a:t> </a:t>
            </a:r>
            <a:r>
              <a:rPr lang="ru-RU" dirty="0" err="1" smtClean="0"/>
              <a:t>жарти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smtClean="0"/>
              <a:t>Стельмах Я.</a:t>
            </a:r>
            <a:r>
              <a:rPr lang="ru-RU" dirty="0" smtClean="0"/>
              <a:t> «</a:t>
            </a:r>
            <a:r>
              <a:rPr lang="ru-RU" dirty="0" err="1" smtClean="0"/>
              <a:t>Найкращий</a:t>
            </a:r>
            <a:r>
              <a:rPr lang="ru-RU" dirty="0" smtClean="0"/>
              <a:t> намет»; «</a:t>
            </a:r>
            <a:r>
              <a:rPr lang="ru-RU" dirty="0" err="1" smtClean="0"/>
              <a:t>Вікентій</a:t>
            </a:r>
            <a:r>
              <a:rPr lang="ru-RU" dirty="0" smtClean="0"/>
              <a:t> </a:t>
            </a:r>
            <a:r>
              <a:rPr lang="ru-RU" dirty="0" err="1" smtClean="0"/>
              <a:t>Прерозумний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err="1" smtClean="0"/>
              <a:t>Лущевська</a:t>
            </a:r>
            <a:r>
              <a:rPr lang="ru-RU" b="1" dirty="0" smtClean="0"/>
              <a:t> О.</a:t>
            </a:r>
            <a:r>
              <a:rPr lang="ru-RU" dirty="0" smtClean="0"/>
              <a:t> «</a:t>
            </a:r>
            <a:r>
              <a:rPr lang="ru-RU" dirty="0" err="1" smtClean="0"/>
              <a:t>Вітер</a:t>
            </a:r>
            <a:r>
              <a:rPr lang="ru-RU" dirty="0" smtClean="0"/>
              <a:t> </a:t>
            </a:r>
            <a:r>
              <a:rPr lang="ru-RU" dirty="0" err="1" smtClean="0"/>
              <a:t>з-під</a:t>
            </a:r>
            <a:r>
              <a:rPr lang="ru-RU" dirty="0" smtClean="0"/>
              <a:t> </a:t>
            </a:r>
            <a:r>
              <a:rPr lang="ru-RU" dirty="0" err="1" smtClean="0"/>
              <a:t>сонця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err="1" smtClean="0"/>
              <a:t>Нестайко</a:t>
            </a:r>
            <a:r>
              <a:rPr lang="ru-RU" b="1" dirty="0" smtClean="0"/>
              <a:t> В</a:t>
            </a:r>
            <a:r>
              <a:rPr lang="ru-RU" dirty="0" smtClean="0"/>
              <a:t>. «</a:t>
            </a:r>
            <a:r>
              <a:rPr lang="ru-RU" dirty="0" err="1" smtClean="0"/>
              <a:t>Таємниця</a:t>
            </a:r>
            <a:r>
              <a:rPr lang="ru-RU" dirty="0" smtClean="0"/>
              <a:t> </a:t>
            </a:r>
            <a:r>
              <a:rPr lang="ru-RU" dirty="0" err="1" smtClean="0"/>
              <a:t>Віті</a:t>
            </a:r>
            <a:r>
              <a:rPr lang="ru-RU" dirty="0" smtClean="0"/>
              <a:t> Зайчика; </a:t>
            </a:r>
            <a:r>
              <a:rPr lang="ru-RU" dirty="0" err="1" smtClean="0"/>
              <a:t>Неймовірні</a:t>
            </a:r>
            <a:r>
              <a:rPr lang="ru-RU" dirty="0" smtClean="0"/>
              <a:t> </a:t>
            </a:r>
            <a:r>
              <a:rPr lang="ru-RU" dirty="0" err="1" smtClean="0"/>
              <a:t>детективи</a:t>
            </a:r>
            <a:r>
              <a:rPr lang="ru-RU" dirty="0" smtClean="0"/>
              <a:t>».</a:t>
            </a:r>
          </a:p>
          <a:p>
            <a:pPr fontAlgn="base"/>
            <a:r>
              <a:rPr lang="ru-RU" b="1" dirty="0" err="1" smtClean="0"/>
              <a:t>Штанко</a:t>
            </a:r>
            <a:r>
              <a:rPr lang="ru-RU" b="1" dirty="0" smtClean="0"/>
              <a:t> К.</a:t>
            </a:r>
            <a:r>
              <a:rPr lang="ru-RU" dirty="0" smtClean="0"/>
              <a:t> «</a:t>
            </a:r>
            <a:r>
              <a:rPr lang="ru-RU" dirty="0" err="1" smtClean="0"/>
              <a:t>Дракони</a:t>
            </a:r>
            <a:r>
              <a:rPr lang="ru-RU" dirty="0" smtClean="0"/>
              <a:t>, вперед!»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6576053" y="188640"/>
            <a:ext cx="64617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7503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7776" y="70942"/>
            <a:ext cx="10292203" cy="6598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10635" y="360040"/>
            <a:ext cx="7781365" cy="9087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Фото в обкладинці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4709" y="1340768"/>
            <a:ext cx="11617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i="1" spc="150" dirty="0" smtClean="0">
                <a:solidFill>
                  <a:srgbClr val="3333CC"/>
                </a:solidFill>
                <a:latin typeface="Bookman Old Style" pitchFamily="18" charset="0"/>
              </a:rPr>
              <a:t>Будь незвичайним</a:t>
            </a:r>
          </a:p>
        </p:txBody>
      </p:sp>
      <p:sp>
        <p:nvSpPr>
          <p:cNvPr id="2050" name="AutoShape 2" descr="Книга — Википедия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Книга — Википедия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7381" y="5661249"/>
            <a:ext cx="113292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C00000"/>
                </a:solidFill>
              </a:rPr>
              <a:t>Можливо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це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solidFill>
                  <a:srgbClr val="C00000"/>
                </a:solidFill>
              </a:rPr>
              <a:t> не круто зараз, </a:t>
            </a:r>
            <a:r>
              <a:rPr lang="ru-RU" sz="3600" b="1" dirty="0" err="1" smtClean="0">
                <a:solidFill>
                  <a:srgbClr val="C00000"/>
                </a:solidFill>
              </a:rPr>
              <a:t>але</a:t>
            </a:r>
            <a:r>
              <a:rPr lang="ru-RU" sz="3600" b="1" dirty="0" smtClean="0">
                <a:solidFill>
                  <a:srgbClr val="C00000"/>
                </a:solidFill>
              </a:rPr>
              <a:t> …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6089" y="2258652"/>
            <a:ext cx="8788035" cy="3321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647" y="417241"/>
            <a:ext cx="5710844" cy="569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8442" y="417240"/>
            <a:ext cx="5551512" cy="5660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8830" y="282389"/>
            <a:ext cx="8044039" cy="604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1310" y="0"/>
            <a:ext cx="4630690" cy="4666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55" y="2129407"/>
            <a:ext cx="7721630" cy="436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588" y="268941"/>
            <a:ext cx="10851777" cy="623943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5700" b="1" i="1" dirty="0" smtClean="0">
                <a:solidFill>
                  <a:srgbClr val="CC0066"/>
                </a:solidFill>
                <a:latin typeface="Georgia" pitchFamily="18" charset="0"/>
              </a:rPr>
              <a:t>Головне бути відкритим до інновацій і щиро прагнути донести свій предмет максимально цікаво та доступно!</a:t>
            </a:r>
            <a:endParaRPr lang="ru-RU" sz="5700" b="1" i="1" dirty="0">
              <a:solidFill>
                <a:srgbClr val="CC0066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1007</Words>
  <Application>Microsoft Office PowerPoint</Application>
  <PresentationFormat>Произвольный</PresentationFormat>
  <Paragraphs>193</Paragraphs>
  <Slides>60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Тема Office</vt:lpstr>
      <vt:lpstr>ПЛАТФОРМА Google-клас ДЛЯ РОБОТИ  НА  ДИСТАНЦІЙНІЙ ФОРМІ  НАВЧАННЯ.  ПРИЙОМИ ТА ТЕХНІКИ РОБОТИ  НА УРОКАХ УКРАЇНСЬКОЇ МОВИ І ЛІТЕРАТУРИ</vt:lpstr>
      <vt:lpstr>Слайд 2</vt:lpstr>
      <vt:lpstr>Слайд 3</vt:lpstr>
      <vt:lpstr>Слайд 4</vt:lpstr>
      <vt:lpstr>Слайд 5</vt:lpstr>
      <vt:lpstr>Слайд 6</vt:lpstr>
      <vt:lpstr>Як використовувати  Google-клас</vt:lpstr>
      <vt:lpstr> Щоб увійти в Google, використовуйте акаунт Gmail для входу в систему: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Як використовувати Google-клас</vt:lpstr>
      <vt:lpstr>Слайд 23</vt:lpstr>
      <vt:lpstr>Слайд 24</vt:lpstr>
      <vt:lpstr>Слайд 25</vt:lpstr>
      <vt:lpstr>Слайд 26</vt:lpstr>
      <vt:lpstr>Методи і прийоми  на уроках  мови і літератури</vt:lpstr>
      <vt:lpstr>Слайд 28</vt:lpstr>
      <vt:lpstr>Слайд 29</vt:lpstr>
      <vt:lpstr>Слайд 30</vt:lpstr>
      <vt:lpstr>Слайд 31</vt:lpstr>
      <vt:lpstr>Слайд 32</vt:lpstr>
      <vt:lpstr>Слайд 33</vt:lpstr>
      <vt:lpstr>Ігрові технології під час навчання</vt:lpstr>
      <vt:lpstr>Ігрові технології під час навчання</vt:lpstr>
      <vt:lpstr>Ігрові технології під час навчання</vt:lpstr>
      <vt:lpstr>Ігрові технології під час навчання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Як  вдало   закінчити  семестр</vt:lpstr>
      <vt:lpstr>Слайд 46</vt:lpstr>
      <vt:lpstr>Слайд 47</vt:lpstr>
      <vt:lpstr>Читацький марафон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Фото в обкладинці</vt:lpstr>
      <vt:lpstr>Слайд 57</vt:lpstr>
      <vt:lpstr>Слайд 58</vt:lpstr>
      <vt:lpstr>Слайд 59</vt:lpstr>
      <vt:lpstr>Головне бути відкритим до інновацій і щиро прагнути донести свій предмет максимально цікаво та доступно!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1</cp:lastModifiedBy>
  <cp:revision>97</cp:revision>
  <dcterms:created xsi:type="dcterms:W3CDTF">2021-04-14T06:20:01Z</dcterms:created>
  <dcterms:modified xsi:type="dcterms:W3CDTF">2021-10-27T16:49:40Z</dcterms:modified>
</cp:coreProperties>
</file>