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61" r:id="rId6"/>
    <p:sldId id="260" r:id="rId7"/>
    <p:sldId id="262" r:id="rId8"/>
    <p:sldId id="263" r:id="rId9"/>
    <p:sldId id="267" r:id="rId10"/>
    <p:sldId id="268" r:id="rId11"/>
    <p:sldId id="269" r:id="rId12"/>
    <p:sldId id="270" r:id="rId13"/>
    <p:sldId id="259" r:id="rId14"/>
    <p:sldId id="266" r:id="rId15"/>
  </p:sldIdLst>
  <p:sldSz cx="18288000" cy="10287000"/>
  <p:notesSz cx="6858000" cy="9144000"/>
  <p:embeddedFontLst>
    <p:embeddedFont>
      <p:font typeface="Arial Black" panose="020B0A04020102020204" pitchFamily="34" charset="0"/>
      <p:bold r:id="rId16"/>
    </p:embeddedFont>
    <p:embeddedFont>
      <p:font typeface="Aristotelica Pro" panose="020B0604020202020204" charset="0"/>
      <p:regular r:id="rId17"/>
    </p:embeddedFont>
    <p:embeddedFont>
      <p:font typeface="Aristotelica Pro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на" initials="А" lastIdx="1" clrIdx="0">
    <p:extLst>
      <p:ext uri="{19B8F6BF-5375-455C-9EA6-DF929625EA0E}">
        <p15:presenceInfo xmlns:p15="http://schemas.microsoft.com/office/powerpoint/2012/main" userId="Ан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0603"/>
    <a:srgbClr val="2E0805"/>
    <a:srgbClr val="FFD992"/>
    <a:srgbClr val="F0E0AD"/>
    <a:srgbClr val="F2E2AE"/>
    <a:srgbClr val="BFBF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4" d="100"/>
          <a:sy n="64" d="100"/>
        </p:scale>
        <p:origin x="178" y="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2-23T22:11:34.555" idx="1">
    <p:pos x="12115" y="127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13383902" cy="67862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83902" cy="6786204"/>
            </a:xfrm>
            <a:custGeom>
              <a:avLst/>
              <a:gdLst/>
              <a:ahLst/>
              <a:cxnLst/>
              <a:rect l="l" t="t" r="r" b="b"/>
              <a:pathLst>
                <a:path w="13383902" h="6786204">
                  <a:moveTo>
                    <a:pt x="13259442" y="6786204"/>
                  </a:moveTo>
                  <a:lnTo>
                    <a:pt x="124460" y="6786204"/>
                  </a:lnTo>
                  <a:cubicBezTo>
                    <a:pt x="55880" y="6786204"/>
                    <a:pt x="0" y="6730324"/>
                    <a:pt x="0" y="66617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259442" y="0"/>
                  </a:lnTo>
                  <a:cubicBezTo>
                    <a:pt x="13328022" y="0"/>
                    <a:pt x="13383902" y="55880"/>
                    <a:pt x="13383902" y="124460"/>
                  </a:cubicBezTo>
                  <a:lnTo>
                    <a:pt x="13383902" y="6661744"/>
                  </a:lnTo>
                  <a:cubicBezTo>
                    <a:pt x="13383902" y="6730324"/>
                    <a:pt x="13328022" y="6786204"/>
                    <a:pt x="13259442" y="6786204"/>
                  </a:cubicBezTo>
                  <a:close/>
                </a:path>
              </a:pathLst>
            </a:custGeom>
            <a:solidFill>
              <a:srgbClr val="FFD992"/>
            </a:solidFill>
          </p:spPr>
        </p:sp>
      </p:grpSp>
      <p:sp>
        <p:nvSpPr>
          <p:cNvPr id="4" name="Freeform 4"/>
          <p:cNvSpPr/>
          <p:nvPr/>
        </p:nvSpPr>
        <p:spPr>
          <a:xfrm flipH="1">
            <a:off x="14270077" y="7037041"/>
            <a:ext cx="3209053" cy="2806462"/>
          </a:xfrm>
          <a:custGeom>
            <a:avLst/>
            <a:gdLst/>
            <a:ahLst/>
            <a:cxnLst/>
            <a:rect l="l" t="t" r="r" b="b"/>
            <a:pathLst>
              <a:path w="3209053" h="2806462">
                <a:moveTo>
                  <a:pt x="3209053" y="0"/>
                </a:moveTo>
                <a:lnTo>
                  <a:pt x="0" y="0"/>
                </a:lnTo>
                <a:lnTo>
                  <a:pt x="0" y="2806462"/>
                </a:lnTo>
                <a:lnTo>
                  <a:pt x="3209053" y="2806462"/>
                </a:lnTo>
                <a:lnTo>
                  <a:pt x="320905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4339" y="6536578"/>
            <a:ext cx="6002669" cy="3306925"/>
          </a:xfrm>
          <a:custGeom>
            <a:avLst/>
            <a:gdLst/>
            <a:ahLst/>
            <a:cxnLst/>
            <a:rect l="l" t="t" r="r" b="b"/>
            <a:pathLst>
              <a:path w="6002669" h="3306925">
                <a:moveTo>
                  <a:pt x="0" y="0"/>
                </a:moveTo>
                <a:lnTo>
                  <a:pt x="6002669" y="0"/>
                </a:lnTo>
                <a:lnTo>
                  <a:pt x="6002669" y="3306925"/>
                </a:lnTo>
                <a:lnTo>
                  <a:pt x="0" y="3306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334765" y="3577217"/>
            <a:ext cx="12539838" cy="2447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0"/>
              </a:lnSpc>
            </a:pPr>
            <a:r>
              <a:rPr lang="en-US" sz="488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Досвід</a:t>
            </a:r>
            <a:r>
              <a:rPr lang="en-US" sz="488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88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організації</a:t>
            </a:r>
            <a:r>
              <a:rPr lang="en-US" sz="488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88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навчального</a:t>
            </a:r>
            <a:r>
              <a:rPr lang="en-US" sz="488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88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процесу</a:t>
            </a:r>
            <a:r>
              <a:rPr lang="en-US" sz="488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88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за</a:t>
            </a:r>
            <a:r>
              <a:rPr lang="en-US" sz="488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88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програмою</a:t>
            </a:r>
            <a:r>
              <a:rPr lang="en-US" sz="488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НУШ в </a:t>
            </a:r>
            <a:r>
              <a:rPr lang="en-US" sz="488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умовах</a:t>
            </a:r>
            <a:r>
              <a:rPr lang="en-US" sz="488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88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дистанційного</a:t>
            </a:r>
            <a:r>
              <a:rPr lang="en-US" sz="488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88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навчання</a:t>
            </a:r>
            <a:r>
              <a:rPr lang="en-US" sz="488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</a:p>
          <a:p>
            <a:pPr algn="ctr">
              <a:lnSpc>
                <a:spcPts val="4740"/>
              </a:lnSpc>
            </a:pPr>
            <a:endParaRPr lang="en-US" sz="4887" dirty="0">
              <a:solidFill>
                <a:srgbClr val="B54A24"/>
              </a:solidFill>
              <a:latin typeface="Aristotelica Pro"/>
              <a:ea typeface="Aristotelica Pro"/>
              <a:cs typeface="Aristotelica Pro"/>
              <a:sym typeface="Aristotelica P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71274" y="1665050"/>
            <a:ext cx="8945452" cy="463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2"/>
              </a:lnSpc>
            </a:pPr>
            <a:r>
              <a:rPr lang="en-US" sz="3486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Сілянська Анна Володимирівна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3383902" cy="67862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83902" cy="6786204"/>
            </a:xfrm>
            <a:custGeom>
              <a:avLst/>
              <a:gdLst/>
              <a:ahLst/>
              <a:cxnLst/>
              <a:rect l="l" t="t" r="r" b="b"/>
              <a:pathLst>
                <a:path w="13383902" h="6786204">
                  <a:moveTo>
                    <a:pt x="13259442" y="6786204"/>
                  </a:moveTo>
                  <a:lnTo>
                    <a:pt x="124460" y="6786204"/>
                  </a:lnTo>
                  <a:cubicBezTo>
                    <a:pt x="55880" y="6786204"/>
                    <a:pt x="0" y="6730324"/>
                    <a:pt x="0" y="66617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259442" y="0"/>
                  </a:lnTo>
                  <a:cubicBezTo>
                    <a:pt x="13328022" y="0"/>
                    <a:pt x="13383902" y="55880"/>
                    <a:pt x="13383902" y="124460"/>
                  </a:cubicBezTo>
                  <a:lnTo>
                    <a:pt x="13383902" y="6661744"/>
                  </a:lnTo>
                  <a:cubicBezTo>
                    <a:pt x="13383902" y="6730324"/>
                    <a:pt x="13328022" y="6786204"/>
                    <a:pt x="13259442" y="6786204"/>
                  </a:cubicBezTo>
                  <a:close/>
                </a:path>
              </a:pathLst>
            </a:custGeom>
            <a:solidFill>
              <a:srgbClr val="FFD992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6815930" y="6226476"/>
            <a:ext cx="4656140" cy="4656140"/>
          </a:xfrm>
          <a:custGeom>
            <a:avLst/>
            <a:gdLst/>
            <a:ahLst/>
            <a:cxnLst/>
            <a:rect l="l" t="t" r="r" b="b"/>
            <a:pathLst>
              <a:path w="4656140" h="4656140">
                <a:moveTo>
                  <a:pt x="0" y="0"/>
                </a:moveTo>
                <a:lnTo>
                  <a:pt x="4656140" y="0"/>
                </a:lnTo>
                <a:lnTo>
                  <a:pt x="4656140" y="4656139"/>
                </a:lnTo>
                <a:lnTo>
                  <a:pt x="0" y="46561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57153" y="1581139"/>
            <a:ext cx="13004290" cy="8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5"/>
              </a:lnSpc>
            </a:pPr>
            <a:r>
              <a:rPr lang="en-US" sz="6686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ДИСТАНЦІЙНЕ НАВЧАННЯ В НУШ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51983" y="2901121"/>
            <a:ext cx="12805978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3"/>
              </a:lnSpc>
            </a:pP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Це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можливість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спробувати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свої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сили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у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новому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амплуа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відпрацювати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набуті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навички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та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знання</a:t>
            </a:r>
            <a:r>
              <a:rPr lang="uk-UA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розшир</a:t>
            </a:r>
            <a:r>
              <a:rPr lang="uk-UA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ити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свої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горизонти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під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час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навчального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4447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процесу</a:t>
            </a:r>
            <a:r>
              <a:rPr lang="en-US" sz="4447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044639"/>
            <a:ext cx="6498308" cy="7213661"/>
            <a:chOff x="0" y="0"/>
            <a:chExt cx="5358564" cy="59484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58564" cy="5948451"/>
            </a:xfrm>
            <a:custGeom>
              <a:avLst/>
              <a:gdLst/>
              <a:ahLst/>
              <a:cxnLst/>
              <a:rect l="l" t="t" r="r" b="b"/>
              <a:pathLst>
                <a:path w="5358564" h="5948451">
                  <a:moveTo>
                    <a:pt x="5234104" y="5948451"/>
                  </a:moveTo>
                  <a:lnTo>
                    <a:pt x="124460" y="5948451"/>
                  </a:lnTo>
                  <a:cubicBezTo>
                    <a:pt x="55880" y="5948451"/>
                    <a:pt x="0" y="5892571"/>
                    <a:pt x="0" y="582399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34105" y="0"/>
                  </a:lnTo>
                  <a:cubicBezTo>
                    <a:pt x="5302684" y="0"/>
                    <a:pt x="5358564" y="55880"/>
                    <a:pt x="5358564" y="124460"/>
                  </a:cubicBezTo>
                  <a:lnTo>
                    <a:pt x="5358564" y="5823991"/>
                  </a:lnTo>
                  <a:cubicBezTo>
                    <a:pt x="5358564" y="5892571"/>
                    <a:pt x="5302684" y="5948451"/>
                    <a:pt x="5234105" y="5948451"/>
                  </a:cubicBezTo>
                  <a:close/>
                </a:path>
              </a:pathLst>
            </a:custGeom>
            <a:solidFill>
              <a:srgbClr val="FFD992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317872" y="2490967"/>
            <a:ext cx="7458984" cy="6767333"/>
          </a:xfrm>
          <a:custGeom>
            <a:avLst/>
            <a:gdLst/>
            <a:ahLst/>
            <a:cxnLst/>
            <a:rect l="l" t="t" r="r" b="b"/>
            <a:pathLst>
              <a:path w="7458984" h="6767333">
                <a:moveTo>
                  <a:pt x="0" y="0"/>
                </a:moveTo>
                <a:lnTo>
                  <a:pt x="7458985" y="0"/>
                </a:lnTo>
                <a:lnTo>
                  <a:pt x="7458985" y="6767333"/>
                </a:lnTo>
                <a:lnTo>
                  <a:pt x="0" y="67673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26300" y="614756"/>
            <a:ext cx="6550557" cy="1421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6"/>
              </a:lnSpc>
            </a:pPr>
            <a:r>
              <a:rPr lang="en-US" sz="5625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МОМЕНТИ, ЯКІ ТРЕБА ВРАХУВАТИ: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50497" y="842458"/>
            <a:ext cx="8808803" cy="7819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4367" lvl="1" indent="-352184" algn="l">
              <a:lnSpc>
                <a:spcPts val="3164"/>
              </a:lnSpc>
              <a:buFont typeface="Arial"/>
              <a:buChar char="•"/>
            </a:pP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Дотримання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санітарно-гігієнічних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вимог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до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проведення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uk-UA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й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організації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дистанційного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навчання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;</a:t>
            </a:r>
          </a:p>
          <a:p>
            <a:pPr marL="704367" lvl="1" indent="-352184" algn="l">
              <a:lnSpc>
                <a:spcPts val="3164"/>
              </a:lnSpc>
              <a:buFont typeface="Arial"/>
              <a:buChar char="•"/>
            </a:pP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Налагодження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партнерської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взаємодії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з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батьками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учнів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;</a:t>
            </a:r>
          </a:p>
          <a:p>
            <a:pPr marL="704367" lvl="1" indent="-352184" algn="l">
              <a:lnSpc>
                <a:spcPts val="3164"/>
              </a:lnSpc>
              <a:buFont typeface="Arial"/>
              <a:buChar char="•"/>
            </a:pP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Доцільне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раціональне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безпечне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«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дозування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»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навчального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матеріалу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в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межах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одного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уроку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;</a:t>
            </a:r>
          </a:p>
          <a:p>
            <a:pPr marL="704367" lvl="1" indent="-352184" algn="l">
              <a:lnSpc>
                <a:spcPts val="3164"/>
              </a:lnSpc>
              <a:buFont typeface="Arial"/>
              <a:buChar char="•"/>
            </a:pP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Використання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ігрових</a:t>
            </a:r>
            <a:r>
              <a:rPr lang="uk-UA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форм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методів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та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прийомів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навчальної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uk-UA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 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взаємодії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</a:t>
            </a:r>
            <a:endParaRPr lang="uk-UA" sz="3262" dirty="0">
              <a:solidFill>
                <a:srgbClr val="B54A24"/>
              </a:solidFill>
              <a:latin typeface="Aristotelica Pro"/>
              <a:ea typeface="Aristotelica Pro"/>
              <a:cs typeface="Aristotelica Pro"/>
              <a:sym typeface="Aristotelica Pro"/>
            </a:endParaRPr>
          </a:p>
          <a:p>
            <a:pPr marL="704367" lvl="1" indent="-352184" algn="l">
              <a:lnSpc>
                <a:spcPts val="3164"/>
              </a:lnSpc>
              <a:buFont typeface="Arial"/>
              <a:buChar char="•"/>
            </a:pP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Застосування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доброго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гумору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в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процесі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дистанційних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уроків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;</a:t>
            </a:r>
          </a:p>
          <a:p>
            <a:pPr marL="704367" lvl="1" indent="-352184" algn="l">
              <a:lnSpc>
                <a:spcPts val="3164"/>
              </a:lnSpc>
              <a:buFont typeface="Arial"/>
              <a:buChar char="•"/>
            </a:pP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Запобігання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виникненню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інтелектуальної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втоми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учнів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;</a:t>
            </a:r>
          </a:p>
          <a:p>
            <a:pPr marL="704367" lvl="1" indent="-352184" algn="l">
              <a:lnSpc>
                <a:spcPts val="3164"/>
              </a:lnSpc>
              <a:buFont typeface="Arial"/>
              <a:buChar char="•"/>
            </a:pP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Сформованість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спільноти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учнів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класу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(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яка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є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однією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з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умов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забезпечення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якості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безпосереднього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навчання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учнів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під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час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уроку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онлайн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позитивного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психоемоційного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самопочуття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3262" dirty="0" err="1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дітей</a:t>
            </a:r>
            <a:r>
              <a:rPr lang="en-US" sz="3262" dirty="0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).</a:t>
            </a: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13383902" cy="67862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83902" cy="6786204"/>
            </a:xfrm>
            <a:custGeom>
              <a:avLst/>
              <a:gdLst/>
              <a:ahLst/>
              <a:cxnLst/>
              <a:rect l="l" t="t" r="r" b="b"/>
              <a:pathLst>
                <a:path w="13383902" h="6786204">
                  <a:moveTo>
                    <a:pt x="13259442" y="6786204"/>
                  </a:moveTo>
                  <a:lnTo>
                    <a:pt x="124460" y="6786204"/>
                  </a:lnTo>
                  <a:cubicBezTo>
                    <a:pt x="55880" y="6786204"/>
                    <a:pt x="0" y="6730324"/>
                    <a:pt x="0" y="66617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259442" y="0"/>
                  </a:lnTo>
                  <a:cubicBezTo>
                    <a:pt x="13328022" y="0"/>
                    <a:pt x="13383902" y="55880"/>
                    <a:pt x="13383902" y="124460"/>
                  </a:cubicBezTo>
                  <a:lnTo>
                    <a:pt x="13383902" y="6661744"/>
                  </a:lnTo>
                  <a:cubicBezTo>
                    <a:pt x="13383902" y="6730324"/>
                    <a:pt x="13328022" y="6786204"/>
                    <a:pt x="13259442" y="6786204"/>
                  </a:cubicBezTo>
                  <a:close/>
                </a:path>
              </a:pathLst>
            </a:custGeom>
            <a:solidFill>
              <a:srgbClr val="FFD992"/>
            </a:solidFill>
          </p:spPr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4EB48DD-9BEA-2934-0255-3C3F6AF03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18278475" cy="9258300"/>
          </a:xfrm>
          <a:prstGeom prst="rect">
            <a:avLst/>
          </a:prstGeom>
        </p:spPr>
      </p:pic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3FF1DE31-BC88-C602-900F-A94A3EA47515}"/>
              </a:ext>
            </a:extLst>
          </p:cNvPr>
          <p:cNvSpPr/>
          <p:nvPr/>
        </p:nvSpPr>
        <p:spPr>
          <a:xfrm>
            <a:off x="10029825" y="2247900"/>
            <a:ext cx="3533775" cy="304800"/>
          </a:xfrm>
          <a:prstGeom prst="roundRect">
            <a:avLst/>
          </a:prstGeom>
          <a:solidFill>
            <a:srgbClr val="F0E0AD"/>
          </a:solidFill>
          <a:ln>
            <a:solidFill>
              <a:srgbClr val="F2E2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A21B8C7-CA57-8ED5-56F2-59D68F4CE62C}"/>
              </a:ext>
            </a:extLst>
          </p:cNvPr>
          <p:cNvSpPr/>
          <p:nvPr/>
        </p:nvSpPr>
        <p:spPr>
          <a:xfrm>
            <a:off x="0" y="0"/>
            <a:ext cx="18288000" cy="1028700"/>
          </a:xfrm>
          <a:prstGeom prst="rect">
            <a:avLst/>
          </a:prstGeom>
          <a:solidFill>
            <a:srgbClr val="F0E0AD"/>
          </a:solidFill>
          <a:ln>
            <a:solidFill>
              <a:srgbClr val="F2E2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CFBF39-52BB-E9AF-FA5A-C871B36EBE65}"/>
              </a:ext>
            </a:extLst>
          </p:cNvPr>
          <p:cNvSpPr txBox="1"/>
          <p:nvPr/>
        </p:nvSpPr>
        <p:spPr>
          <a:xfrm>
            <a:off x="0" y="0"/>
            <a:ext cx="18278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000" dirty="0">
                <a:solidFill>
                  <a:srgbClr val="00B050"/>
                </a:solidFill>
                <a:latin typeface="Arial Black" panose="020B0A04020102020204" pitchFamily="34" charset="0"/>
              </a:rPr>
              <a:t>Психологічна хвилинка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474ADED-CD3B-B9E2-AC58-DD5565C2F946}"/>
              </a:ext>
            </a:extLst>
          </p:cNvPr>
          <p:cNvSpPr/>
          <p:nvPr/>
        </p:nvSpPr>
        <p:spPr>
          <a:xfrm>
            <a:off x="15240000" y="9563100"/>
            <a:ext cx="542925" cy="328612"/>
          </a:xfrm>
          <a:prstGeom prst="rect">
            <a:avLst/>
          </a:prstGeom>
          <a:solidFill>
            <a:srgbClr val="2E0805"/>
          </a:solidFill>
          <a:ln>
            <a:solidFill>
              <a:srgbClr val="330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0BE905-2898-7E97-D8AF-07916062F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8600" y="9553162"/>
            <a:ext cx="311317" cy="328612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337" y="38100"/>
            <a:ext cx="18273716" cy="10248900"/>
            <a:chOff x="0" y="0"/>
            <a:chExt cx="1441714" cy="19242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41714" cy="1924243"/>
            </a:xfrm>
            <a:custGeom>
              <a:avLst/>
              <a:gdLst/>
              <a:ahLst/>
              <a:cxnLst/>
              <a:rect l="l" t="t" r="r" b="b"/>
              <a:pathLst>
                <a:path w="1543916" h="1799954">
                  <a:moveTo>
                    <a:pt x="1419455" y="1799954"/>
                  </a:moveTo>
                  <a:lnTo>
                    <a:pt x="124460" y="1799954"/>
                  </a:lnTo>
                  <a:cubicBezTo>
                    <a:pt x="55880" y="1799954"/>
                    <a:pt x="0" y="1744074"/>
                    <a:pt x="0" y="16754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19456" y="0"/>
                  </a:lnTo>
                  <a:cubicBezTo>
                    <a:pt x="1488035" y="0"/>
                    <a:pt x="1543916" y="55880"/>
                    <a:pt x="1543916" y="124460"/>
                  </a:cubicBezTo>
                  <a:lnTo>
                    <a:pt x="1543916" y="1675494"/>
                  </a:lnTo>
                  <a:cubicBezTo>
                    <a:pt x="1543916" y="1744074"/>
                    <a:pt x="1488035" y="1799954"/>
                    <a:pt x="1419456" y="1799954"/>
                  </a:cubicBezTo>
                  <a:close/>
                </a:path>
              </a:pathLst>
            </a:custGeom>
            <a:solidFill>
              <a:srgbClr val="FFD992"/>
            </a:solidFill>
          </p:spPr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0A9E27-9D33-3480-0C1D-C4F8D753D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3806268"/>
            <a:ext cx="8610601" cy="65378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7186EC-0227-1FAB-90D5-2D27A677B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0668" y="-98842"/>
            <a:ext cx="8187332" cy="6690142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AC78871-9882-ADB5-750B-41E58188524D}"/>
              </a:ext>
            </a:extLst>
          </p:cNvPr>
          <p:cNvSpPr/>
          <p:nvPr/>
        </p:nvSpPr>
        <p:spPr>
          <a:xfrm>
            <a:off x="11353800" y="7276921"/>
            <a:ext cx="6096000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5000" b="1" cap="none" spc="0" dirty="0" err="1">
                <a:ln/>
                <a:solidFill>
                  <a:srgbClr val="00B050"/>
                </a:solidFill>
                <a:effectLst/>
              </a:rPr>
              <a:t>Tldro</a:t>
            </a:r>
            <a:endParaRPr lang="uk-UA" sz="15000" b="1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22321C9-01B0-BBD2-4656-B81D93807E5F}"/>
              </a:ext>
            </a:extLst>
          </p:cNvPr>
          <p:cNvSpPr/>
          <p:nvPr/>
        </p:nvSpPr>
        <p:spPr>
          <a:xfrm>
            <a:off x="0" y="475634"/>
            <a:ext cx="989508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8800" b="1" dirty="0">
                <a:ln/>
                <a:solidFill>
                  <a:srgbClr val="00B050"/>
                </a:solidFill>
              </a:rPr>
              <a:t>Інтерактивні</a:t>
            </a:r>
            <a:r>
              <a:rPr lang="uk-UA" sz="8800" b="1" dirty="0">
                <a:ln/>
                <a:solidFill>
                  <a:schemeClr val="accent3"/>
                </a:solidFill>
              </a:rPr>
              <a:t> </a:t>
            </a:r>
            <a:r>
              <a:rPr lang="uk-UA" sz="8800" b="1" dirty="0">
                <a:ln/>
                <a:solidFill>
                  <a:srgbClr val="00B050"/>
                </a:solidFill>
              </a:rPr>
              <a:t>дошки</a:t>
            </a:r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575" y="-28575"/>
            <a:ext cx="18288000" cy="10287000"/>
            <a:chOff x="0" y="0"/>
            <a:chExt cx="3762534" cy="3284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2534" cy="328484"/>
            </a:xfrm>
            <a:custGeom>
              <a:avLst/>
              <a:gdLst/>
              <a:ahLst/>
              <a:cxnLst/>
              <a:rect l="l" t="t" r="r" b="b"/>
              <a:pathLst>
                <a:path w="3762534" h="328484">
                  <a:moveTo>
                    <a:pt x="0" y="0"/>
                  </a:moveTo>
                  <a:lnTo>
                    <a:pt x="3762534" y="0"/>
                  </a:lnTo>
                  <a:lnTo>
                    <a:pt x="3762534" y="328484"/>
                  </a:lnTo>
                  <a:lnTo>
                    <a:pt x="0" y="328484"/>
                  </a:lnTo>
                  <a:close/>
                </a:path>
              </a:pathLst>
            </a:custGeom>
            <a:solidFill>
              <a:srgbClr val="FFD992"/>
            </a:solidFill>
          </p:spPr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1B9ECA-6E91-2908-5D4A-49864BCE5C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65" t="15205" r="8616" b="17282"/>
          <a:stretch/>
        </p:blipFill>
        <p:spPr>
          <a:xfrm>
            <a:off x="4140166" y="3238501"/>
            <a:ext cx="14166884" cy="7077076"/>
          </a:xfrm>
          <a:prstGeom prst="rect">
            <a:avLst/>
          </a:prstGeom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9BF1FFC-BD1E-EC5C-EAE7-F51761CC5A9E}"/>
              </a:ext>
            </a:extLst>
          </p:cNvPr>
          <p:cNvSpPr/>
          <p:nvPr/>
        </p:nvSpPr>
        <p:spPr>
          <a:xfrm>
            <a:off x="-1524000" y="605701"/>
            <a:ext cx="8834309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5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</a:rPr>
              <a:t>Slido</a:t>
            </a:r>
            <a:endParaRPr lang="uk-UA" sz="15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3762534" cy="3284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2534" cy="328484"/>
            </a:xfrm>
            <a:custGeom>
              <a:avLst/>
              <a:gdLst/>
              <a:ahLst/>
              <a:cxnLst/>
              <a:rect l="l" t="t" r="r" b="b"/>
              <a:pathLst>
                <a:path w="3762534" h="328484">
                  <a:moveTo>
                    <a:pt x="0" y="0"/>
                  </a:moveTo>
                  <a:lnTo>
                    <a:pt x="3762534" y="0"/>
                  </a:lnTo>
                  <a:lnTo>
                    <a:pt x="3762534" y="328484"/>
                  </a:lnTo>
                  <a:lnTo>
                    <a:pt x="0" y="328484"/>
                  </a:lnTo>
                  <a:close/>
                </a:path>
              </a:pathLst>
            </a:custGeom>
            <a:solidFill>
              <a:srgbClr val="FFD992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762000" y="4174089"/>
            <a:ext cx="6981971" cy="5596873"/>
          </a:xfrm>
          <a:custGeom>
            <a:avLst/>
            <a:gdLst/>
            <a:ahLst/>
            <a:cxnLst/>
            <a:rect l="l" t="t" r="r" b="b"/>
            <a:pathLst>
              <a:path w="7567627" h="6205454">
                <a:moveTo>
                  <a:pt x="0" y="0"/>
                </a:moveTo>
                <a:lnTo>
                  <a:pt x="7567627" y="0"/>
                </a:lnTo>
                <a:lnTo>
                  <a:pt x="7567627" y="6205454"/>
                </a:lnTo>
                <a:lnTo>
                  <a:pt x="0" y="6205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2EE578E-D8A9-923A-9FA4-EB8DD518D074}"/>
              </a:ext>
            </a:extLst>
          </p:cNvPr>
          <p:cNvSpPr/>
          <p:nvPr/>
        </p:nvSpPr>
        <p:spPr>
          <a:xfrm>
            <a:off x="214667" y="886716"/>
            <a:ext cx="8305801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15000" b="1" dirty="0" err="1">
                <a:ln/>
                <a:solidFill>
                  <a:srgbClr val="00B050"/>
                </a:solidFill>
              </a:rPr>
              <a:t>Пантбук</a:t>
            </a:r>
            <a:endParaRPr lang="uk-UA" sz="15000" b="1" cap="none" spc="0" dirty="0">
              <a:ln/>
              <a:solidFill>
                <a:srgbClr val="00B050"/>
              </a:solidFill>
              <a:effectLst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FC7D2A-4DD8-A6E1-082F-F0095A6B8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9575" y="264857"/>
            <a:ext cx="9163758" cy="975728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1" y="23812"/>
            <a:ext cx="18288000" cy="10239376"/>
            <a:chOff x="0" y="0"/>
            <a:chExt cx="1543915" cy="17999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43916" cy="1799954"/>
            </a:xfrm>
            <a:custGeom>
              <a:avLst/>
              <a:gdLst/>
              <a:ahLst/>
              <a:cxnLst/>
              <a:rect l="l" t="t" r="r" b="b"/>
              <a:pathLst>
                <a:path w="1543916" h="1799954">
                  <a:moveTo>
                    <a:pt x="1419455" y="1799954"/>
                  </a:moveTo>
                  <a:lnTo>
                    <a:pt x="124460" y="1799954"/>
                  </a:lnTo>
                  <a:cubicBezTo>
                    <a:pt x="55880" y="1799954"/>
                    <a:pt x="0" y="1744074"/>
                    <a:pt x="0" y="16754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19456" y="0"/>
                  </a:lnTo>
                  <a:cubicBezTo>
                    <a:pt x="1488035" y="0"/>
                    <a:pt x="1543916" y="55880"/>
                    <a:pt x="1543916" y="124460"/>
                  </a:cubicBezTo>
                  <a:lnTo>
                    <a:pt x="1543916" y="1675494"/>
                  </a:lnTo>
                  <a:cubicBezTo>
                    <a:pt x="1543916" y="1744074"/>
                    <a:pt x="1488035" y="1799954"/>
                    <a:pt x="1419456" y="1799954"/>
                  </a:cubicBezTo>
                  <a:close/>
                </a:path>
              </a:pathLst>
            </a:custGeom>
            <a:solidFill>
              <a:srgbClr val="FFD992"/>
            </a:solidFill>
          </p:spPr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DA2C5B-EEEE-D5F8-5759-2A950444F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260" y="-9526"/>
            <a:ext cx="8186523" cy="20288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7B87BE-28C1-8044-60B2-226441DD2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333626"/>
            <a:ext cx="13661418" cy="7962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01F977-0BF0-6066-494C-35A35CFCB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49" y="1671135"/>
            <a:ext cx="8705852" cy="69447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28407B-22BC-5C53-6C75-5AA0672C1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199" y="1687804"/>
            <a:ext cx="8667749" cy="691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98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B2B439-8596-AB9C-AE91-3BF6A320E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5024" y="3162300"/>
            <a:ext cx="8029575" cy="6553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AA3F93-6CB9-C372-BC98-F625E6822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1" y="1866900"/>
            <a:ext cx="8610600" cy="6553200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3F5D7DB-9015-1681-8219-E64691431CDD}"/>
              </a:ext>
            </a:extLst>
          </p:cNvPr>
          <p:cNvSpPr/>
          <p:nvPr/>
        </p:nvSpPr>
        <p:spPr>
          <a:xfrm>
            <a:off x="152400" y="542925"/>
            <a:ext cx="17907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5400" b="1" dirty="0">
                <a:ln/>
                <a:solidFill>
                  <a:srgbClr val="00B050"/>
                </a:solidFill>
              </a:rPr>
              <a:t>Використання інтерактивних таблиць</a:t>
            </a:r>
            <a:endParaRPr lang="uk-UA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8310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073C94-57DB-E7C8-11D1-061CADA84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1943100"/>
            <a:ext cx="13030200" cy="7973536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32CC47C-B6BD-224A-3CE7-04CE1E3F7312}"/>
              </a:ext>
            </a:extLst>
          </p:cNvPr>
          <p:cNvSpPr/>
          <p:nvPr/>
        </p:nvSpPr>
        <p:spPr>
          <a:xfrm>
            <a:off x="4484054" y="370364"/>
            <a:ext cx="884838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6600" b="1" cap="none" spc="0" dirty="0">
                <a:ln/>
                <a:solidFill>
                  <a:srgbClr val="00B050"/>
                </a:solidFill>
                <a:effectLst/>
              </a:rPr>
              <a:t>Застосування </a:t>
            </a:r>
            <a:r>
              <a:rPr lang="en-US" sz="6600" b="1" cap="none" spc="0" dirty="0">
                <a:ln/>
                <a:solidFill>
                  <a:srgbClr val="00B050"/>
                </a:solidFill>
                <a:effectLst/>
              </a:rPr>
              <a:t>QR</a:t>
            </a:r>
            <a:r>
              <a:rPr lang="uk-UA" sz="6600" b="1" cap="none" spc="0" dirty="0">
                <a:ln/>
                <a:solidFill>
                  <a:srgbClr val="00B050"/>
                </a:solidFill>
                <a:effectLst/>
              </a:rPr>
              <a:t> </a:t>
            </a:r>
            <a:r>
              <a:rPr lang="en-US" sz="6600" b="1" cap="none" spc="0" dirty="0">
                <a:ln/>
                <a:solidFill>
                  <a:srgbClr val="00B050"/>
                </a:solidFill>
                <a:effectLst/>
              </a:rPr>
              <a:t>–</a:t>
            </a:r>
            <a:r>
              <a:rPr lang="uk-UA" sz="6600" b="1" cap="none" spc="0" dirty="0">
                <a:ln/>
                <a:solidFill>
                  <a:srgbClr val="00B050"/>
                </a:solidFill>
                <a:effectLst/>
              </a:rPr>
              <a:t> коду</a:t>
            </a:r>
          </a:p>
        </p:txBody>
      </p:sp>
    </p:spTree>
    <p:extLst>
      <p:ext uri="{BB962C8B-B14F-4D97-AF65-F5344CB8AC3E}">
        <p14:creationId xmlns:p14="http://schemas.microsoft.com/office/powerpoint/2010/main" val="2080457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5B430F-059D-CDB4-CA95-CE49DB8F1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705100"/>
            <a:ext cx="11734800" cy="7254043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F15F5A0-5BC4-80A6-4E43-DE0650139B3E}"/>
              </a:ext>
            </a:extLst>
          </p:cNvPr>
          <p:cNvSpPr/>
          <p:nvPr/>
        </p:nvSpPr>
        <p:spPr>
          <a:xfrm>
            <a:off x="3825665" y="952500"/>
            <a:ext cx="103175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err="1">
                <a:ln/>
                <a:solidFill>
                  <a:srgbClr val="00B050"/>
                </a:solidFill>
                <a:effectLst/>
              </a:rPr>
              <a:t>Єкспрес</a:t>
            </a:r>
            <a:r>
              <a:rPr lang="uk-UA" sz="5400" b="1" cap="none" spc="0" dirty="0">
                <a:ln/>
                <a:solidFill>
                  <a:srgbClr val="00B050"/>
                </a:solidFill>
                <a:effectLst/>
              </a:rPr>
              <a:t> – </a:t>
            </a:r>
            <a:r>
              <a:rPr lang="uk-UA" sz="5400" b="1" cap="none" spc="0" dirty="0" err="1">
                <a:ln/>
                <a:solidFill>
                  <a:srgbClr val="00B050"/>
                </a:solidFill>
                <a:effectLst/>
              </a:rPr>
              <a:t>уроки</a:t>
            </a:r>
            <a:r>
              <a:rPr lang="uk-UA" sz="5400" b="1" cap="none" spc="0" dirty="0">
                <a:ln/>
                <a:solidFill>
                  <a:srgbClr val="00B050"/>
                </a:solidFill>
                <a:effectLst/>
              </a:rPr>
              <a:t> з О. Авраменком</a:t>
            </a:r>
          </a:p>
        </p:txBody>
      </p:sp>
    </p:spTree>
    <p:extLst>
      <p:ext uri="{BB962C8B-B14F-4D97-AF65-F5344CB8AC3E}">
        <p14:creationId xmlns:p14="http://schemas.microsoft.com/office/powerpoint/2010/main" val="3217820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6511490" y="5942923"/>
            <a:ext cx="5265020" cy="3599359"/>
          </a:xfrm>
          <a:custGeom>
            <a:avLst/>
            <a:gdLst/>
            <a:ahLst/>
            <a:cxnLst/>
            <a:rect l="l" t="t" r="r" b="b"/>
            <a:pathLst>
              <a:path w="5265020" h="3599359">
                <a:moveTo>
                  <a:pt x="0" y="0"/>
                </a:moveTo>
                <a:lnTo>
                  <a:pt x="5265020" y="0"/>
                </a:lnTo>
                <a:lnTo>
                  <a:pt x="5265020" y="3599359"/>
                </a:lnTo>
                <a:lnTo>
                  <a:pt x="0" y="35993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354641" y="2380839"/>
            <a:ext cx="11824134" cy="2335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710" b="1" dirty="0">
                <a:solidFill>
                  <a:srgbClr val="B54A24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ПОПІКЛУЙТЕС</a:t>
            </a:r>
            <a:r>
              <a:rPr lang="uk-UA" sz="3710" b="1" dirty="0">
                <a:solidFill>
                  <a:srgbClr val="B54A24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Ь</a:t>
            </a:r>
            <a:r>
              <a:rPr lang="en-US" sz="3710" b="1" dirty="0">
                <a:solidFill>
                  <a:srgbClr val="B54A24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ПРО СЕБЕ: СВОЮ БЕЗПЕКУ, СВОЄ САМОПОЧУТТЯ, СВІЙ ФІЗИЧНИЙ І ПСИХОЛОГІЧНИЙ КОМФОРТ</a:t>
            </a:r>
            <a:r>
              <a:rPr lang="uk-UA" sz="3710" b="1" dirty="0">
                <a:solidFill>
                  <a:srgbClr val="B54A24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.</a:t>
            </a:r>
            <a:r>
              <a:rPr lang="en-US" sz="3710" b="1" dirty="0">
                <a:solidFill>
                  <a:srgbClr val="B54A24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 ЩОБ ПЛІДНО, А ГОЛОВНЕ,  ТУРБОТЛИВО ВЗАЄМОДІЯТИ З ДІТЬМИ</a:t>
            </a:r>
            <a:r>
              <a:rPr lang="uk-UA" sz="3710" b="1" dirty="0">
                <a:solidFill>
                  <a:srgbClr val="B54A24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,</a:t>
            </a:r>
          </a:p>
          <a:p>
            <a:pPr algn="ctr">
              <a:lnSpc>
                <a:spcPts val="3599"/>
              </a:lnSpc>
            </a:pPr>
            <a:r>
              <a:rPr lang="en-US" sz="3710" b="1" dirty="0">
                <a:solidFill>
                  <a:srgbClr val="B54A24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ВИ МАЄТЕ БУТИ </a:t>
            </a:r>
            <a:r>
              <a:rPr lang="uk-UA" sz="3710" b="1" dirty="0">
                <a:solidFill>
                  <a:srgbClr val="B54A24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В </a:t>
            </a:r>
            <a:r>
              <a:rPr lang="en-US" sz="3710" b="1" dirty="0">
                <a:solidFill>
                  <a:srgbClr val="B54A24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СИЛІ Й  РЕСУРСІ.</a:t>
            </a:r>
          </a:p>
        </p:txBody>
      </p:sp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13383902" cy="67862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83902" cy="6786204"/>
            </a:xfrm>
            <a:custGeom>
              <a:avLst/>
              <a:gdLst/>
              <a:ahLst/>
              <a:cxnLst/>
              <a:rect l="l" t="t" r="r" b="b"/>
              <a:pathLst>
                <a:path w="13383902" h="6786204">
                  <a:moveTo>
                    <a:pt x="13259442" y="6786204"/>
                  </a:moveTo>
                  <a:lnTo>
                    <a:pt x="124460" y="6786204"/>
                  </a:lnTo>
                  <a:cubicBezTo>
                    <a:pt x="55880" y="6786204"/>
                    <a:pt x="0" y="6730324"/>
                    <a:pt x="0" y="66617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259442" y="0"/>
                  </a:lnTo>
                  <a:cubicBezTo>
                    <a:pt x="13328022" y="0"/>
                    <a:pt x="13383902" y="55880"/>
                    <a:pt x="13383902" y="124460"/>
                  </a:cubicBezTo>
                  <a:lnTo>
                    <a:pt x="13383902" y="6661744"/>
                  </a:lnTo>
                  <a:cubicBezTo>
                    <a:pt x="13383902" y="6730324"/>
                    <a:pt x="13328022" y="6786204"/>
                    <a:pt x="13259442" y="6786204"/>
                  </a:cubicBezTo>
                  <a:close/>
                </a:path>
              </a:pathLst>
            </a:custGeom>
            <a:solidFill>
              <a:srgbClr val="FFD992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298226" y="4635833"/>
            <a:ext cx="11691548" cy="1205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8"/>
              </a:lnSpc>
            </a:pPr>
            <a:r>
              <a:rPr lang="en-US" sz="9235">
                <a:solidFill>
                  <a:srgbClr val="B54A24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ДЯКУЮ ЗА УВАГУ</a:t>
            </a:r>
          </a:p>
        </p:txBody>
      </p:sp>
      <p:sp>
        <p:nvSpPr>
          <p:cNvPr id="5" name="Freeform 5"/>
          <p:cNvSpPr/>
          <p:nvPr/>
        </p:nvSpPr>
        <p:spPr>
          <a:xfrm>
            <a:off x="6289509" y="6822897"/>
            <a:ext cx="6002669" cy="3306925"/>
          </a:xfrm>
          <a:custGeom>
            <a:avLst/>
            <a:gdLst/>
            <a:ahLst/>
            <a:cxnLst/>
            <a:rect l="l" t="t" r="r" b="b"/>
            <a:pathLst>
              <a:path w="6002669" h="3306925">
                <a:moveTo>
                  <a:pt x="0" y="0"/>
                </a:moveTo>
                <a:lnTo>
                  <a:pt x="6002668" y="0"/>
                </a:lnTo>
                <a:lnTo>
                  <a:pt x="6002668" y="3306925"/>
                </a:lnTo>
                <a:lnTo>
                  <a:pt x="0" y="33069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190</Words>
  <Application>Microsoft Office PowerPoint</Application>
  <PresentationFormat>Довільний</PresentationFormat>
  <Paragraphs>23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Arial</vt:lpstr>
      <vt:lpstr>Calibri</vt:lpstr>
      <vt:lpstr>Arial Black</vt:lpstr>
      <vt:lpstr>Aristotelica Pro Bold</vt:lpstr>
      <vt:lpstr>Aristotelica Pro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Classroom Rules Education Presentation</dc:title>
  <dc:creator>Анна</dc:creator>
  <cp:lastModifiedBy>Анна</cp:lastModifiedBy>
  <cp:revision>8</cp:revision>
  <dcterms:created xsi:type="dcterms:W3CDTF">2006-08-16T00:00:00Z</dcterms:created>
  <dcterms:modified xsi:type="dcterms:W3CDTF">2024-12-23T23:11:12Z</dcterms:modified>
  <dc:identifier>DAGZrGD3mjo</dc:identifier>
</cp:coreProperties>
</file>