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9" r:id="rId2"/>
    <p:sldId id="303" r:id="rId3"/>
    <p:sldId id="273" r:id="rId4"/>
    <p:sldId id="297" r:id="rId5"/>
    <p:sldId id="300" r:id="rId6"/>
    <p:sldId id="262" r:id="rId7"/>
    <p:sldId id="301" r:id="rId8"/>
    <p:sldId id="305" r:id="rId9"/>
    <p:sldId id="304" r:id="rId10"/>
    <p:sldId id="30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CCC3C-F8A5-496A-8D02-DAFB1CFF8020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794A-F218-4CDA-9A58-831B8E42E3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998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5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062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14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0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85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655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24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7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56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9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9756" y="653012"/>
            <a:ext cx="89644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ru-RU" sz="5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Шляхи </a:t>
            </a:r>
            <a:r>
              <a:rPr lang="ru-RU" sz="5400" b="1" cap="none" spc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подолання</a:t>
            </a:r>
            <a:r>
              <a:rPr lang="ru-RU" sz="5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 </a:t>
            </a:r>
            <a:r>
              <a:rPr lang="ru-RU" sz="5400" b="1" cap="none" spc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осв</a:t>
            </a:r>
            <a:r>
              <a:rPr lang="uk-UA" sz="5400" b="1" cap="none" spc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ітніх</a:t>
            </a:r>
            <a:r>
              <a:rPr lang="uk-UA" sz="5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         втрат</a:t>
            </a:r>
            <a:endParaRPr lang="ru-RU" sz="54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hnschrift Light SemiCondensed" pitchFamily="34" charset="0"/>
            </a:endParaRPr>
          </a:p>
        </p:txBody>
      </p:sp>
      <p:pic>
        <p:nvPicPr>
          <p:cNvPr id="13" name="Рисунок 12" descr="6f21ac3-robyty-pezentacii--4-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780928"/>
            <a:ext cx="3514938" cy="2638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0F4550-B4FF-4CFD-B232-EB2D9FD3E5C0}"/>
              </a:ext>
            </a:extLst>
          </p:cNvPr>
          <p:cNvSpPr/>
          <p:nvPr/>
        </p:nvSpPr>
        <p:spPr>
          <a:xfrm>
            <a:off x="4139952" y="249289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 втрати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b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cs typeface="Times New Roman" panose="02020603050405020304" pitchFamily="18" charset="0"/>
              </a:rPr>
              <a:t>це прогалини у знаннях і навичках, які виникають в учнів під час освітнього процесу у порівнянні зі стандартами освіти та очікуваними результатами. </a:t>
            </a:r>
            <a:endParaRPr lang="uk-U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65D56-1285-444F-A295-9A6BE6E7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Причини виникнення освітніх втрат:</a:t>
            </a:r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BCAE5D-D3B8-4B43-B08C-B4F1B964F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b="1" dirty="0"/>
              <a:t>пандемії </a:t>
            </a:r>
            <a:endParaRPr lang="en-US" dirty="0"/>
          </a:p>
          <a:p>
            <a:pPr lvl="0"/>
            <a:r>
              <a:rPr lang="uk-UA" b="1" dirty="0"/>
              <a:t>бойові дії та окупація</a:t>
            </a:r>
            <a:endParaRPr lang="en-US" dirty="0"/>
          </a:p>
          <a:p>
            <a:pPr lvl="0"/>
            <a:r>
              <a:rPr lang="uk-UA" b="1" dirty="0"/>
              <a:t>відключення електроенергії</a:t>
            </a:r>
            <a:endParaRPr lang="en-US" dirty="0"/>
          </a:p>
          <a:p>
            <a:pPr lvl="0"/>
            <a:r>
              <a:rPr lang="uk-UA" b="1" dirty="0"/>
              <a:t>повітряні тривоги</a:t>
            </a:r>
            <a:endParaRPr lang="en-US" dirty="0"/>
          </a:p>
          <a:p>
            <a:pPr lvl="0"/>
            <a:r>
              <a:rPr lang="uk-UA" b="1" dirty="0"/>
              <a:t>виїзд учнівства  за кордон</a:t>
            </a:r>
            <a:endParaRPr lang="en-US" dirty="0"/>
          </a:p>
          <a:p>
            <a:pPr lvl="0"/>
            <a:r>
              <a:rPr lang="uk-UA" b="1" dirty="0"/>
              <a:t>переїзд у межах України (внутрішнє переміщення)</a:t>
            </a:r>
            <a:endParaRPr lang="en-US" dirty="0"/>
          </a:p>
          <a:p>
            <a:pPr lvl="0"/>
            <a:r>
              <a:rPr lang="uk-UA" b="1" dirty="0"/>
              <a:t>велике навантаження, особливо на дітей 1-го класу, які тільки адаптуються до навчання у школі.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030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Алгоритм</a:t>
            </a:r>
            <a:b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</a:br>
            <a: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подолання освітніх втрат</a:t>
            </a:r>
            <a:b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</a:br>
            <a: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  <a:t> </a:t>
            </a:r>
            <a:br>
              <a:rPr lang="uk-UA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hnschrift Light SemiCondensed" pitchFamily="34" charset="0"/>
              </a:rPr>
            </a:br>
            <a:endParaRPr lang="ru-RU" dirty="0"/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" t="18114"/>
          <a:stretch>
            <a:fillRect/>
          </a:stretch>
        </p:blipFill>
        <p:spPr>
          <a:xfrm flipH="1">
            <a:off x="179512" y="1556792"/>
            <a:ext cx="8568952" cy="475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5"/>
          <p:cNvSpPr txBox="1">
            <a:spLocks/>
          </p:cNvSpPr>
          <p:nvPr/>
        </p:nvSpPr>
        <p:spPr>
          <a:xfrm>
            <a:off x="755576" y="2132856"/>
            <a:ext cx="7632848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8"/>
          <p:cNvSpPr txBox="1">
            <a:spLocks/>
          </p:cNvSpPr>
          <p:nvPr/>
        </p:nvSpPr>
        <p:spPr>
          <a:xfrm>
            <a:off x="1835696" y="1700808"/>
            <a:ext cx="698477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Визначити, які результати  діагностуються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8"/>
          <p:cNvSpPr txBox="1">
            <a:spLocks/>
          </p:cNvSpPr>
          <p:nvPr/>
        </p:nvSpPr>
        <p:spPr>
          <a:xfrm>
            <a:off x="1835696" y="2492896"/>
            <a:ext cx="885698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Обрати інструменти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одержимое 8"/>
          <p:cNvSpPr txBox="1">
            <a:spLocks/>
          </p:cNvSpPr>
          <p:nvPr/>
        </p:nvSpPr>
        <p:spPr>
          <a:xfrm>
            <a:off x="1835696" y="3356992"/>
            <a:ext cx="885698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Провести  діагностування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Содержимое 8"/>
          <p:cNvSpPr txBox="1">
            <a:spLocks/>
          </p:cNvSpPr>
          <p:nvPr/>
        </p:nvSpPr>
        <p:spPr>
          <a:xfrm>
            <a:off x="1835696" y="4149080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400" b="1" dirty="0">
                <a:solidFill>
                  <a:schemeClr val="bg1"/>
                </a:solidFill>
              </a:rPr>
              <a:t>Перевірити та надати зворотній зв’язок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одержимое 8"/>
          <p:cNvSpPr txBox="1">
            <a:spLocks/>
          </p:cNvSpPr>
          <p:nvPr/>
        </p:nvSpPr>
        <p:spPr>
          <a:xfrm>
            <a:off x="755576" y="5733256"/>
            <a:ext cx="885698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Провести повторну діагностику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8"/>
          <p:cNvSpPr txBox="1">
            <a:spLocks/>
          </p:cNvSpPr>
          <p:nvPr/>
        </p:nvSpPr>
        <p:spPr>
          <a:xfrm>
            <a:off x="971600" y="4941168"/>
            <a:ext cx="885698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Проаналізувати результати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9F1795-B549-4917-B505-4F1BEF257A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80"/>
          <a:stretch/>
        </p:blipFill>
        <p:spPr>
          <a:xfrm>
            <a:off x="1196255" y="3789040"/>
            <a:ext cx="3320834" cy="26861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9E2A31-20D1-42A7-BF56-7BDAC1B94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2263"/>
            <a:ext cx="3122381" cy="43576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460A4F-178E-4036-93A8-CFCF516E0E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2"/>
          <a:stretch/>
        </p:blipFill>
        <p:spPr>
          <a:xfrm>
            <a:off x="369499" y="212880"/>
            <a:ext cx="2842506" cy="35544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C20BFB-EB5F-4792-AB2E-41FEB98E1D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t="-1892" r="-261" b="34523"/>
          <a:stretch/>
        </p:blipFill>
        <p:spPr>
          <a:xfrm rot="266909">
            <a:off x="5053602" y="3207206"/>
            <a:ext cx="3692079" cy="32779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609DEF-F644-468D-A687-2674E7E5B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3" r="10516" b="33432"/>
          <a:stretch/>
        </p:blipFill>
        <p:spPr>
          <a:xfrm>
            <a:off x="2987824" y="1153378"/>
            <a:ext cx="2970708" cy="19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0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46E52F-F5D4-4E71-A69B-2BA62ABA04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7"/>
          <a:stretch/>
        </p:blipFill>
        <p:spPr>
          <a:xfrm>
            <a:off x="1115616" y="300327"/>
            <a:ext cx="7229392" cy="625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4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38944"/>
            <a:ext cx="7680960" cy="61379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Заходи для </a:t>
            </a:r>
            <a:r>
              <a:rPr lang="ru-RU" sz="2800" dirty="0" err="1">
                <a:solidFill>
                  <a:schemeClr val="tx2"/>
                </a:solidFill>
              </a:rPr>
              <a:t>індивідуальної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 err="1">
                <a:solidFill>
                  <a:schemeClr val="tx2"/>
                </a:solidFill>
              </a:rPr>
              <a:t>підтримки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 err="1">
                <a:solidFill>
                  <a:schemeClr val="tx2"/>
                </a:solidFill>
              </a:rPr>
              <a:t>учня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32856"/>
            <a:ext cx="7213576" cy="327580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оцінка потреб,  </a:t>
            </a:r>
          </a:p>
          <a:p>
            <a:r>
              <a:rPr lang="ru-RU" b="1" dirty="0" err="1"/>
              <a:t>визначення</a:t>
            </a:r>
            <a:r>
              <a:rPr lang="ru-RU" b="1" dirty="0"/>
              <a:t> мети, </a:t>
            </a:r>
          </a:p>
          <a:p>
            <a:r>
              <a:rPr lang="ru-RU" b="1" dirty="0" err="1"/>
              <a:t>розробка</a:t>
            </a:r>
            <a:r>
              <a:rPr lang="ru-RU" b="1" dirty="0"/>
              <a:t> </a:t>
            </a:r>
            <a:r>
              <a:rPr lang="ru-RU" b="1" dirty="0" err="1"/>
              <a:t>індивідуального</a:t>
            </a:r>
            <a:r>
              <a:rPr lang="ru-RU" b="1" dirty="0"/>
              <a:t> </a:t>
            </a:r>
          </a:p>
          <a:p>
            <a:pPr marL="0" indent="0">
              <a:buNone/>
            </a:pPr>
            <a:r>
              <a:rPr lang="ru-RU" b="1" dirty="0"/>
              <a:t>плану, </a:t>
            </a:r>
          </a:p>
          <a:p>
            <a:r>
              <a:rPr lang="ru-RU" b="1" dirty="0" err="1"/>
              <a:t>диференційоване</a:t>
            </a:r>
            <a:r>
              <a:rPr lang="ru-RU" b="1" dirty="0"/>
              <a:t> </a:t>
            </a:r>
            <a:r>
              <a:rPr lang="ru-RU" b="1" dirty="0" err="1"/>
              <a:t>навчання</a:t>
            </a:r>
            <a:r>
              <a:rPr lang="ru-RU" b="1" dirty="0"/>
              <a:t>, </a:t>
            </a:r>
          </a:p>
          <a:p>
            <a:r>
              <a:rPr lang="ru-RU" b="1" dirty="0" err="1"/>
              <a:t>залучення</a:t>
            </a:r>
            <a:r>
              <a:rPr lang="ru-RU" b="1" dirty="0"/>
              <a:t> </a:t>
            </a:r>
            <a:r>
              <a:rPr lang="ru-RU" b="1" dirty="0" err="1"/>
              <a:t>ресурсів</a:t>
            </a:r>
            <a:r>
              <a:rPr lang="ru-RU" b="1" dirty="0"/>
              <a:t>, </a:t>
            </a:r>
          </a:p>
          <a:p>
            <a:r>
              <a:rPr lang="ru-RU" b="1" dirty="0" err="1"/>
              <a:t>спостереження</a:t>
            </a:r>
            <a:r>
              <a:rPr lang="ru-RU" b="1" dirty="0"/>
              <a:t> та </a:t>
            </a:r>
            <a:r>
              <a:rPr lang="ru-RU" b="1" dirty="0" err="1"/>
              <a:t>формувальна</a:t>
            </a:r>
            <a:r>
              <a:rPr lang="ru-RU" b="1" dirty="0"/>
              <a:t> оцінка, </a:t>
            </a:r>
          </a:p>
          <a:p>
            <a:r>
              <a:rPr lang="ru-RU" b="1" dirty="0" err="1"/>
              <a:t>забезпечення</a:t>
            </a:r>
            <a:r>
              <a:rPr lang="ru-RU" b="1" dirty="0"/>
              <a:t> </a:t>
            </a:r>
            <a:r>
              <a:rPr lang="ru-RU" b="1" dirty="0" err="1"/>
              <a:t>позитивної</a:t>
            </a:r>
            <a:r>
              <a:rPr lang="ru-RU" b="1" dirty="0"/>
              <a:t> </a:t>
            </a:r>
            <a:r>
              <a:rPr lang="ru-RU" b="1" dirty="0" err="1"/>
              <a:t>атмосфери</a:t>
            </a:r>
            <a:r>
              <a:rPr lang="ru-RU" b="1" dirty="0"/>
              <a:t>, </a:t>
            </a:r>
          </a:p>
          <a:p>
            <a:r>
              <a:rPr lang="ru-RU" b="1" dirty="0" err="1"/>
              <a:t>залучення</a:t>
            </a:r>
            <a:r>
              <a:rPr lang="ru-RU" b="1" dirty="0"/>
              <a:t> </a:t>
            </a:r>
            <a:r>
              <a:rPr lang="ru-RU" b="1" dirty="0" err="1"/>
              <a:t>батьків</a:t>
            </a:r>
            <a:r>
              <a:rPr lang="ru-RU" b="1" dirty="0"/>
              <a:t> ( </a:t>
            </a:r>
            <a:r>
              <a:rPr lang="ru-RU" b="1" dirty="0" err="1"/>
              <a:t>постійний</a:t>
            </a:r>
            <a:r>
              <a:rPr lang="ru-RU" b="1" dirty="0"/>
              <a:t> </a:t>
            </a:r>
            <a:r>
              <a:rPr lang="ru-RU" b="1" dirty="0" err="1"/>
              <a:t>зв’язок</a:t>
            </a:r>
            <a:r>
              <a:rPr lang="ru-RU" b="1" dirty="0"/>
              <a:t> з батьками </a:t>
            </a:r>
            <a:r>
              <a:rPr lang="ru-RU" b="1" dirty="0" err="1"/>
              <a:t>допоможе</a:t>
            </a:r>
            <a:r>
              <a:rPr lang="ru-RU" b="1" dirty="0"/>
              <a:t> </a:t>
            </a:r>
            <a:r>
              <a:rPr lang="ru-RU" b="1" dirty="0" err="1"/>
              <a:t>вчасно</a:t>
            </a:r>
            <a:r>
              <a:rPr lang="ru-RU" b="1" dirty="0"/>
              <a:t> </a:t>
            </a:r>
            <a:r>
              <a:rPr lang="ru-RU" b="1" dirty="0" err="1"/>
              <a:t>виявляти</a:t>
            </a:r>
            <a:r>
              <a:rPr lang="ru-RU" b="1" dirty="0"/>
              <a:t> </a:t>
            </a:r>
            <a:r>
              <a:rPr lang="ru-RU" b="1" dirty="0" err="1"/>
              <a:t>можливі</a:t>
            </a:r>
            <a:r>
              <a:rPr lang="ru-RU" b="1" dirty="0"/>
              <a:t> </a:t>
            </a:r>
            <a:r>
              <a:rPr lang="ru-RU" b="1" dirty="0" err="1"/>
              <a:t>проблеми</a:t>
            </a:r>
            <a:r>
              <a:rPr lang="ru-RU" b="1" dirty="0"/>
              <a:t> та </a:t>
            </a:r>
            <a:r>
              <a:rPr lang="ru-RU" b="1" dirty="0" err="1"/>
              <a:t>знаходити</a:t>
            </a:r>
            <a:r>
              <a:rPr lang="ru-RU" b="1" dirty="0"/>
              <a:t> шляхи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вирішення</a:t>
            </a:r>
            <a:r>
              <a:rPr lang="ru-RU" b="1" dirty="0"/>
              <a:t>).   </a:t>
            </a:r>
            <a:endParaRPr lang="en-US" b="1" dirty="0"/>
          </a:p>
          <a:p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7E59C1-C609-4938-94CC-C145621DCC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5201"/>
          <a:stretch/>
        </p:blipFill>
        <p:spPr>
          <a:xfrm>
            <a:off x="3419872" y="1052736"/>
            <a:ext cx="5436096" cy="3005104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44D9735E-456B-4D3C-AE01-4DABC069BCD2}"/>
              </a:ext>
            </a:extLst>
          </p:cNvPr>
          <p:cNvSpPr/>
          <p:nvPr/>
        </p:nvSpPr>
        <p:spPr>
          <a:xfrm>
            <a:off x="8136396" y="2564904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315D228-DCF0-4DB9-8AA7-350A1C3E62A7}"/>
              </a:ext>
            </a:extLst>
          </p:cNvPr>
          <p:cNvSpPr/>
          <p:nvPr/>
        </p:nvSpPr>
        <p:spPr>
          <a:xfrm>
            <a:off x="8113104" y="2104587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04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2AF25-DE43-4E0D-9B42-8A760DE2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88640"/>
            <a:ext cx="7680960" cy="1371600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tx2"/>
                </a:solidFill>
              </a:rPr>
              <a:t>Шляхи подолання освітніх втрат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E50ADA-D2C4-4780-9610-1280853D8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7680960" cy="2117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- Коригування </a:t>
            </a:r>
            <a:r>
              <a:rPr lang="ru-RU" b="1" dirty="0" err="1"/>
              <a:t>календарних</a:t>
            </a:r>
            <a:r>
              <a:rPr lang="ru-RU" b="1" dirty="0"/>
              <a:t> </a:t>
            </a:r>
            <a:r>
              <a:rPr lang="ru-RU" b="1" dirty="0" err="1"/>
              <a:t>планів</a:t>
            </a:r>
            <a:r>
              <a:rPr lang="ru-RU" dirty="0"/>
              <a:t> та </a:t>
            </a:r>
            <a:r>
              <a:rPr lang="ru-RU" dirty="0" err="1"/>
              <a:t>постійна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адаптація</a:t>
            </a:r>
            <a:r>
              <a:rPr lang="ru-RU" dirty="0"/>
              <a:t> за результатами </a:t>
            </a:r>
            <a:r>
              <a:rPr lang="ru-RU" dirty="0" err="1"/>
              <a:t>діагностики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- </a:t>
            </a:r>
            <a:r>
              <a:rPr lang="ru-RU" b="1" dirty="0" err="1"/>
              <a:t>Впровадження</a:t>
            </a:r>
            <a:r>
              <a:rPr lang="ru-RU" b="1" dirty="0"/>
              <a:t> </a:t>
            </a:r>
            <a:r>
              <a:rPr lang="ru-RU" b="1" dirty="0" err="1"/>
              <a:t>ефективних</a:t>
            </a:r>
            <a:r>
              <a:rPr lang="ru-RU" b="1" dirty="0"/>
              <a:t> </a:t>
            </a:r>
            <a:r>
              <a:rPr lang="ru-RU" b="1" dirty="0" err="1"/>
              <a:t>способів</a:t>
            </a:r>
            <a:r>
              <a:rPr lang="ru-RU" b="1" dirty="0"/>
              <a:t> </a:t>
            </a:r>
            <a:r>
              <a:rPr lang="ru-RU" b="1" dirty="0" err="1"/>
              <a:t>мотивації</a:t>
            </a:r>
            <a:r>
              <a:rPr lang="ru-RU" b="1" dirty="0"/>
              <a:t> </a:t>
            </a:r>
            <a:r>
              <a:rPr lang="ru-RU" b="1" dirty="0" err="1"/>
              <a:t>учнів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- </a:t>
            </a:r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інтерактивних</a:t>
            </a:r>
            <a:r>
              <a:rPr lang="ru-RU" b="1" dirty="0"/>
              <a:t> форм </a:t>
            </a:r>
            <a:r>
              <a:rPr lang="ru-RU" b="1" dirty="0" err="1"/>
              <a:t>роботи</a:t>
            </a:r>
            <a:r>
              <a:rPr lang="ru-RU" dirty="0"/>
              <a:t> на уроках.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8EA205-B928-4246-AB3F-D7503346C1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6601" r="-117" b="1000"/>
          <a:stretch/>
        </p:blipFill>
        <p:spPr>
          <a:xfrm>
            <a:off x="3307182" y="3429000"/>
            <a:ext cx="5631459" cy="3034267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75AA41D4-71AF-44ED-816D-79FD75638C99}"/>
              </a:ext>
            </a:extLst>
          </p:cNvPr>
          <p:cNvSpPr/>
          <p:nvPr/>
        </p:nvSpPr>
        <p:spPr>
          <a:xfrm>
            <a:off x="6228184" y="3602752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37639ED-F083-47A4-9253-AEF1ED61D7FE}"/>
              </a:ext>
            </a:extLst>
          </p:cNvPr>
          <p:cNvSpPr/>
          <p:nvPr/>
        </p:nvSpPr>
        <p:spPr>
          <a:xfrm>
            <a:off x="7236296" y="3616957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4B79940-793C-4DF6-A674-52DBF9326CB2}"/>
              </a:ext>
            </a:extLst>
          </p:cNvPr>
          <p:cNvSpPr/>
          <p:nvPr/>
        </p:nvSpPr>
        <p:spPr>
          <a:xfrm>
            <a:off x="8144398" y="3602752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DCC74E3-70F4-4AA4-B607-DFE5428D2247}"/>
              </a:ext>
            </a:extLst>
          </p:cNvPr>
          <p:cNvSpPr/>
          <p:nvPr/>
        </p:nvSpPr>
        <p:spPr>
          <a:xfrm>
            <a:off x="5451188" y="3616957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330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25070F-B0BD-4FE1-9D2B-707454899853}"/>
              </a:ext>
            </a:extLst>
          </p:cNvPr>
          <p:cNvSpPr/>
          <p:nvPr/>
        </p:nvSpPr>
        <p:spPr>
          <a:xfrm>
            <a:off x="395536" y="2985145"/>
            <a:ext cx="4968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/>
              <a:t>Надолуження </a:t>
            </a:r>
            <a:r>
              <a:rPr lang="ru-RU" b="1" dirty="0" err="1"/>
              <a:t>освітніх</a:t>
            </a:r>
            <a:r>
              <a:rPr lang="ru-RU" b="1" dirty="0"/>
              <a:t> </a:t>
            </a:r>
            <a:r>
              <a:rPr lang="ru-RU" b="1" dirty="0" err="1"/>
              <a:t>втрат</a:t>
            </a:r>
            <a:r>
              <a:rPr lang="ru-RU" b="1" dirty="0"/>
              <a:t> через </a:t>
            </a:r>
            <a:r>
              <a:rPr lang="ru-RU" b="1" dirty="0" err="1"/>
              <a:t>інтеграцію</a:t>
            </a:r>
            <a:r>
              <a:rPr lang="ru-RU" b="1" dirty="0"/>
              <a:t> тем</a:t>
            </a:r>
            <a:r>
              <a:rPr lang="ru-RU" dirty="0"/>
              <a:t> з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</a:p>
          <a:p>
            <a:r>
              <a:rPr lang="ru-RU" dirty="0" err="1"/>
              <a:t>відповідного</a:t>
            </a:r>
            <a:r>
              <a:rPr lang="ru-RU" dirty="0"/>
              <a:t> циклу.</a:t>
            </a:r>
          </a:p>
          <a:p>
            <a:r>
              <a:rPr lang="ru-RU" b="1" dirty="0"/>
              <a:t>- </a:t>
            </a:r>
            <a:r>
              <a:rPr lang="ru-RU" b="1" dirty="0" err="1"/>
              <a:t>Проведення</a:t>
            </a:r>
            <a:r>
              <a:rPr lang="ru-RU" b="1" dirty="0"/>
              <a:t> </a:t>
            </a:r>
            <a:r>
              <a:rPr lang="ru-RU" b="1" dirty="0" err="1"/>
              <a:t>додаткових</a:t>
            </a:r>
            <a:r>
              <a:rPr lang="ru-RU" b="1" dirty="0"/>
              <a:t> занять та </a:t>
            </a:r>
            <a:r>
              <a:rPr lang="ru-RU" b="1" dirty="0" err="1"/>
              <a:t>консультацій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року.</a:t>
            </a:r>
          </a:p>
          <a:p>
            <a:r>
              <a:rPr lang="ru-RU" b="1" dirty="0"/>
              <a:t>- </a:t>
            </a:r>
            <a:r>
              <a:rPr lang="ru-RU" b="1" dirty="0" err="1"/>
              <a:t>Впровадження</a:t>
            </a:r>
            <a:r>
              <a:rPr lang="ru-RU" b="1" dirty="0"/>
              <a:t> </a:t>
            </a:r>
            <a:r>
              <a:rPr lang="ru-RU" b="1" dirty="0" err="1"/>
              <a:t>диференційованого</a:t>
            </a:r>
            <a:r>
              <a:rPr lang="ru-RU" b="1" dirty="0"/>
              <a:t> </a:t>
            </a:r>
            <a:r>
              <a:rPr lang="ru-RU" b="1" dirty="0" err="1"/>
              <a:t>підходу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.</a:t>
            </a:r>
          </a:p>
          <a:p>
            <a:r>
              <a:rPr lang="ru-RU" b="1" dirty="0"/>
              <a:t>- </a:t>
            </a:r>
            <a:r>
              <a:rPr lang="ru-RU" b="1" dirty="0" err="1"/>
              <a:t>Надання</a:t>
            </a:r>
            <a:r>
              <a:rPr lang="ru-RU" b="1" dirty="0"/>
              <a:t> </a:t>
            </a:r>
            <a:r>
              <a:rPr lang="ru-RU" b="1" dirty="0" err="1"/>
              <a:t>психологічної</a:t>
            </a:r>
            <a:r>
              <a:rPr lang="ru-RU" b="1" dirty="0"/>
              <a:t> </a:t>
            </a:r>
            <a:r>
              <a:rPr lang="ru-RU" b="1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учасникам</a:t>
            </a:r>
            <a:r>
              <a:rPr lang="ru-RU" dirty="0"/>
              <a:t>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.</a:t>
            </a:r>
          </a:p>
          <a:p>
            <a:r>
              <a:rPr lang="ru-RU" b="1" dirty="0"/>
              <a:t>- Партнерство з батьками</a:t>
            </a:r>
            <a:r>
              <a:rPr lang="ru-RU" dirty="0"/>
              <a:t> для </a:t>
            </a:r>
            <a:r>
              <a:rPr lang="ru-RU" dirty="0" err="1"/>
              <a:t>спільного</a:t>
            </a:r>
            <a:r>
              <a:rPr lang="ru-RU" dirty="0"/>
              <a:t>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</a:t>
            </a:r>
            <a:r>
              <a:rPr lang="ru-RU" dirty="0" err="1"/>
              <a:t>втрат</a:t>
            </a:r>
            <a:r>
              <a:rPr lang="ru-RU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03165A-5C27-4F41-A73C-16B2D68292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5201"/>
          <a:stretch/>
        </p:blipFill>
        <p:spPr>
          <a:xfrm>
            <a:off x="395536" y="188641"/>
            <a:ext cx="4451348" cy="25853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FAB355-9AA7-4C3B-B2A8-AB39037424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2" t="14424" r="5901"/>
          <a:stretch/>
        </p:blipFill>
        <p:spPr>
          <a:xfrm>
            <a:off x="4932040" y="2958480"/>
            <a:ext cx="3961532" cy="2736305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2556686-CB4F-4365-844F-D259DC14C535}"/>
              </a:ext>
            </a:extLst>
          </p:cNvPr>
          <p:cNvSpPr/>
          <p:nvPr/>
        </p:nvSpPr>
        <p:spPr>
          <a:xfrm>
            <a:off x="8424428" y="5046645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1917932-CFBE-4A5C-AEA6-B011C4E731AF}"/>
              </a:ext>
            </a:extLst>
          </p:cNvPr>
          <p:cNvSpPr/>
          <p:nvPr/>
        </p:nvSpPr>
        <p:spPr>
          <a:xfrm>
            <a:off x="8138578" y="4477281"/>
            <a:ext cx="298562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0C09DB9-F593-4E16-BD69-BA403F74F656}"/>
              </a:ext>
            </a:extLst>
          </p:cNvPr>
          <p:cNvSpPr/>
          <p:nvPr/>
        </p:nvSpPr>
        <p:spPr>
          <a:xfrm>
            <a:off x="2717794" y="2288547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2A2B440-F6F8-469A-9339-0FA3F49994B6}"/>
              </a:ext>
            </a:extLst>
          </p:cNvPr>
          <p:cNvSpPr/>
          <p:nvPr/>
        </p:nvSpPr>
        <p:spPr>
          <a:xfrm>
            <a:off x="3649044" y="2320611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873DAF1-534D-4E09-AEC8-9B749D80E07E}"/>
              </a:ext>
            </a:extLst>
          </p:cNvPr>
          <p:cNvSpPr/>
          <p:nvPr/>
        </p:nvSpPr>
        <p:spPr>
          <a:xfrm>
            <a:off x="4247964" y="2323741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8811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4957E6-0302-4354-8326-51FD2D969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30" y="692696"/>
            <a:ext cx="6523339" cy="528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16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C7913F-D0BC-4E24-8D9E-BDDF467205DA}"/>
              </a:ext>
            </a:extLst>
          </p:cNvPr>
          <p:cNvSpPr/>
          <p:nvPr/>
        </p:nvSpPr>
        <p:spPr>
          <a:xfrm>
            <a:off x="3995936" y="2606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err="1">
                <a:solidFill>
                  <a:schemeClr val="tx2"/>
                </a:solidFill>
              </a:rPr>
              <a:t>Освітні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втрати</a:t>
            </a:r>
            <a:r>
              <a:rPr lang="ru-RU" dirty="0">
                <a:solidFill>
                  <a:schemeClr val="tx2"/>
                </a:solidFill>
              </a:rPr>
              <a:t> – </a:t>
            </a:r>
            <a:r>
              <a:rPr lang="ru-RU" dirty="0" err="1">
                <a:solidFill>
                  <a:schemeClr val="tx2"/>
                </a:solidFill>
              </a:rPr>
              <a:t>це</a:t>
            </a:r>
            <a:r>
              <a:rPr lang="ru-RU" dirty="0">
                <a:solidFill>
                  <a:schemeClr val="tx2"/>
                </a:solidFill>
              </a:rPr>
              <a:t> не </a:t>
            </a:r>
            <a:r>
              <a:rPr lang="ru-RU" dirty="0" err="1">
                <a:solidFill>
                  <a:schemeClr val="tx2"/>
                </a:solidFill>
              </a:rPr>
              <a:t>відсутність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знань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це</a:t>
            </a:r>
            <a:r>
              <a:rPr lang="ru-RU" dirty="0">
                <a:solidFill>
                  <a:schemeClr val="tx2"/>
                </a:solidFill>
              </a:rPr>
              <a:t> шанс, </a:t>
            </a:r>
            <a:r>
              <a:rPr lang="ru-RU" dirty="0" err="1">
                <a:solidFill>
                  <a:schemeClr val="tx2"/>
                </a:solidFill>
              </a:rPr>
              <a:t>який</a:t>
            </a:r>
            <a:r>
              <a:rPr lang="ru-RU" dirty="0">
                <a:solidFill>
                  <a:schemeClr val="tx2"/>
                </a:solidFill>
              </a:rPr>
              <a:t> школа </a:t>
            </a:r>
            <a:r>
              <a:rPr lang="ru-RU" dirty="0" err="1">
                <a:solidFill>
                  <a:schemeClr val="tx2"/>
                </a:solidFill>
              </a:rPr>
              <a:t>допомагає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відновити</a:t>
            </a:r>
            <a:r>
              <a:rPr lang="ru-RU" dirty="0">
                <a:solidFill>
                  <a:schemeClr val="tx2"/>
                </a:solidFill>
              </a:rPr>
              <a:t>.</a:t>
            </a:r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0EA39B-C917-4A8F-8D91-C42B86B9EBD8}"/>
              </a:ext>
            </a:extLst>
          </p:cNvPr>
          <p:cNvSpPr/>
          <p:nvPr/>
        </p:nvSpPr>
        <p:spPr>
          <a:xfrm>
            <a:off x="0" y="4941168"/>
            <a:ext cx="4572000" cy="11673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ts val="2850"/>
              </a:lnSpc>
            </a:pP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Кожен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вчитель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—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це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ключовий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агент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змін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у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житті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дитини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що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формує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її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майбутнє</a:t>
            </a:r>
            <a:r>
              <a:rPr lang="en-US" dirty="0">
                <a:solidFill>
                  <a:schemeClr val="tx2"/>
                </a:solidFill>
                <a:ea typeface="Gelasio" pitchFamily="34" charset="-122"/>
                <a:cs typeface="Gelasio" pitchFamily="34" charset="-120"/>
              </a:rPr>
              <a:t>.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EA121F-1FA6-4A2F-88A4-97FBE1BAF0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6353"/>
          <a:stretch/>
        </p:blipFill>
        <p:spPr>
          <a:xfrm>
            <a:off x="576064" y="980728"/>
            <a:ext cx="4993014" cy="27490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6CD58E-7BE9-4901-B5A0-6F1CC393C4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t="6353"/>
          <a:stretch/>
        </p:blipFill>
        <p:spPr>
          <a:xfrm>
            <a:off x="4556155" y="4075693"/>
            <a:ext cx="4340131" cy="244981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84FCB52A-4B59-47AA-8C97-723EEED7A8D0}"/>
              </a:ext>
            </a:extLst>
          </p:cNvPr>
          <p:cNvSpPr/>
          <p:nvPr/>
        </p:nvSpPr>
        <p:spPr>
          <a:xfrm>
            <a:off x="5094058" y="3231338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929FFA4-0A60-4ACA-8913-8863AA0018AF}"/>
              </a:ext>
            </a:extLst>
          </p:cNvPr>
          <p:cNvSpPr/>
          <p:nvPr/>
        </p:nvSpPr>
        <p:spPr>
          <a:xfrm>
            <a:off x="4932040" y="2799290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14FE2E5-7CA5-4D75-8B34-34BDAA6518C2}"/>
              </a:ext>
            </a:extLst>
          </p:cNvPr>
          <p:cNvSpPr/>
          <p:nvPr/>
        </p:nvSpPr>
        <p:spPr>
          <a:xfrm>
            <a:off x="4932040" y="2413811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30A83EE-8237-4ECB-8AF9-33A0E965F907}"/>
              </a:ext>
            </a:extLst>
          </p:cNvPr>
          <p:cNvSpPr/>
          <p:nvPr/>
        </p:nvSpPr>
        <p:spPr>
          <a:xfrm>
            <a:off x="8405918" y="5630422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6A57534-9F31-42D0-AE0B-A65B3B2F56EF}"/>
              </a:ext>
            </a:extLst>
          </p:cNvPr>
          <p:cNvSpPr/>
          <p:nvPr/>
        </p:nvSpPr>
        <p:spPr>
          <a:xfrm>
            <a:off x="8327708" y="5284535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9AFF686-CA37-4500-8665-1EEB590BD497}"/>
              </a:ext>
            </a:extLst>
          </p:cNvPr>
          <p:cNvSpPr/>
          <p:nvPr/>
        </p:nvSpPr>
        <p:spPr>
          <a:xfrm>
            <a:off x="8405918" y="6033921"/>
            <a:ext cx="3240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758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3907</TotalTime>
  <Words>266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Bahnschrift Light SemiCondensed</vt:lpstr>
      <vt:lpstr>Calibri</vt:lpstr>
      <vt:lpstr>Century Gothic</vt:lpstr>
      <vt:lpstr>Garamond</vt:lpstr>
      <vt:lpstr>Times New Roman</vt:lpstr>
      <vt:lpstr>Савон</vt:lpstr>
      <vt:lpstr>Презентация PowerPoint</vt:lpstr>
      <vt:lpstr>Причини виникнення освітніх втрат:</vt:lpstr>
      <vt:lpstr>Алгоритм подолання освітніх втрат   </vt:lpstr>
      <vt:lpstr>Презентация PowerPoint</vt:lpstr>
      <vt:lpstr>Презентация PowerPoint</vt:lpstr>
      <vt:lpstr>Заходи для індивідуальної підтримки учня</vt:lpstr>
      <vt:lpstr>Шляхи подолання освітніх втрат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gavrilova1tany@gmail.com</cp:lastModifiedBy>
  <cp:revision>138</cp:revision>
  <dcterms:created xsi:type="dcterms:W3CDTF">2024-12-03T18:23:57Z</dcterms:created>
  <dcterms:modified xsi:type="dcterms:W3CDTF">2025-12-29T08:20:19Z</dcterms:modified>
</cp:coreProperties>
</file>