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8288000" cy="10287000"/>
  <p:notesSz cx="6858000" cy="9144000"/>
  <p:embeddedFontLst>
    <p:embeddedFont>
      <p:font typeface="Montserrat" panose="00000500000000000000" pitchFamily="2" charset="-52"/>
      <p:regular r:id="rId24"/>
      <p:bold r:id="rId25"/>
    </p:embeddedFont>
    <p:embeddedFont>
      <p:font typeface="Montserrat Bold" panose="00000800000000000000" charset="-52"/>
      <p:regular r:id="rId26"/>
    </p:embeddedFont>
    <p:embeddedFont>
      <p:font typeface="Montserrat Medium" panose="00000600000000000000" pitchFamily="2" charset="-52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27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sv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16.sv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13" Type="http://schemas.openxmlformats.org/officeDocument/2006/relationships/image" Target="../media/image40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39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svg"/><Relationship Id="rId11" Type="http://schemas.openxmlformats.org/officeDocument/2006/relationships/image" Target="../media/image38.png"/><Relationship Id="rId5" Type="http://schemas.openxmlformats.org/officeDocument/2006/relationships/image" Target="../media/image34.png"/><Relationship Id="rId10" Type="http://schemas.openxmlformats.org/officeDocument/2006/relationships/image" Target="../media/image24.svg"/><Relationship Id="rId4" Type="http://schemas.openxmlformats.org/officeDocument/2006/relationships/image" Target="../media/image33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3" Type="http://schemas.openxmlformats.org/officeDocument/2006/relationships/image" Target="../media/image49.png"/><Relationship Id="rId7" Type="http://schemas.openxmlformats.org/officeDocument/2006/relationships/image" Target="../media/image51.png"/><Relationship Id="rId12" Type="http://schemas.openxmlformats.org/officeDocument/2006/relationships/image" Target="../media/image54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svg"/><Relationship Id="rId11" Type="http://schemas.openxmlformats.org/officeDocument/2006/relationships/image" Target="../media/image53.png"/><Relationship Id="rId5" Type="http://schemas.openxmlformats.org/officeDocument/2006/relationships/image" Target="../media/image34.png"/><Relationship Id="rId10" Type="http://schemas.openxmlformats.org/officeDocument/2006/relationships/image" Target="../media/image2.svg"/><Relationship Id="rId4" Type="http://schemas.openxmlformats.org/officeDocument/2006/relationships/image" Target="../media/image50.png"/><Relationship Id="rId9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svg"/><Relationship Id="rId7" Type="http://schemas.openxmlformats.org/officeDocument/2006/relationships/image" Target="../media/image60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svg"/><Relationship Id="rId10" Type="http://schemas.openxmlformats.org/officeDocument/2006/relationships/image" Target="../media/image63.sv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sv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16.sv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27044" y="73524"/>
            <a:ext cx="11039310" cy="8273364"/>
            <a:chOff x="0" y="0"/>
            <a:chExt cx="14719081" cy="11031152"/>
          </a:xfrm>
        </p:grpSpPr>
        <p:sp>
          <p:nvSpPr>
            <p:cNvPr id="3" name="TextBox 3"/>
            <p:cNvSpPr txBox="1"/>
            <p:nvPr/>
          </p:nvSpPr>
          <p:spPr>
            <a:xfrm>
              <a:off x="0" y="3258752"/>
              <a:ext cx="14719081" cy="7772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41"/>
                </a:lnSpc>
              </a:pPr>
              <a:r>
                <a:rPr lang="en-US" sz="6034" b="1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ТВОРЧИЙ ЗВІТ </a:t>
              </a:r>
            </a:p>
            <a:p>
              <a:pPr algn="ctr">
                <a:lnSpc>
                  <a:spcPts val="6521"/>
                </a:lnSpc>
              </a:pPr>
              <a:endParaRPr lang="en-US" sz="6034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  <a:p>
              <a:pPr algn="ctr">
                <a:lnSpc>
                  <a:spcPts val="6521"/>
                </a:lnSpc>
              </a:pPr>
              <a:r>
                <a:rPr lang="en-US" sz="5434" b="1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 вчителя початкових класів </a:t>
              </a:r>
            </a:p>
            <a:p>
              <a:pPr algn="ctr">
                <a:lnSpc>
                  <a:spcPts val="6521"/>
                </a:lnSpc>
              </a:pPr>
              <a:r>
                <a:rPr lang="en-US" sz="5434" b="1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 Олешківського ліцею №2</a:t>
              </a:r>
            </a:p>
            <a:p>
              <a:pPr algn="ctr">
                <a:lnSpc>
                  <a:spcPts val="6521"/>
                </a:lnSpc>
              </a:pPr>
              <a:r>
                <a:rPr lang="en-US" sz="5434" b="1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 Олешківської міської ради</a:t>
              </a:r>
            </a:p>
            <a:p>
              <a:pPr algn="ctr">
                <a:lnSpc>
                  <a:spcPts val="6521"/>
                </a:lnSpc>
              </a:pPr>
              <a:endParaRPr lang="en-US" sz="5434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  <a:p>
              <a:pPr algn="ctr">
                <a:lnSpc>
                  <a:spcPts val="6521"/>
                </a:lnSpc>
              </a:pPr>
              <a:r>
                <a:rPr lang="en-US" sz="5434" b="1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 </a:t>
              </a:r>
              <a:r>
                <a:rPr lang="en-US" sz="5434" b="1">
                  <a:solidFill>
                    <a:srgbClr val="FF313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Мицак О.М.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024749" y="-38100"/>
              <a:ext cx="8694332" cy="4822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78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699261">
            <a:off x="15266592" y="6288337"/>
            <a:ext cx="4913938" cy="5939925"/>
          </a:xfrm>
          <a:custGeom>
            <a:avLst/>
            <a:gdLst/>
            <a:ahLst/>
            <a:cxnLst/>
            <a:rect l="l" t="t" r="r" b="b"/>
            <a:pathLst>
              <a:path w="4913938" h="5939925">
                <a:moveTo>
                  <a:pt x="0" y="0"/>
                </a:moveTo>
                <a:lnTo>
                  <a:pt x="4913939" y="0"/>
                </a:lnTo>
                <a:lnTo>
                  <a:pt x="4913939" y="5939926"/>
                </a:lnTo>
                <a:lnTo>
                  <a:pt x="0" y="59399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34102">
            <a:off x="15337074" y="-16661"/>
            <a:ext cx="4524890" cy="4898996"/>
          </a:xfrm>
          <a:custGeom>
            <a:avLst/>
            <a:gdLst/>
            <a:ahLst/>
            <a:cxnLst/>
            <a:rect l="l" t="t" r="r" b="b"/>
            <a:pathLst>
              <a:path w="4524890" h="4898996">
                <a:moveTo>
                  <a:pt x="0" y="0"/>
                </a:moveTo>
                <a:lnTo>
                  <a:pt x="4524891" y="0"/>
                </a:lnTo>
                <a:lnTo>
                  <a:pt x="4524891" y="4898995"/>
                </a:lnTo>
                <a:lnTo>
                  <a:pt x="0" y="48989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414612">
            <a:off x="-1900337" y="-36557"/>
            <a:ext cx="5207673" cy="3465470"/>
          </a:xfrm>
          <a:custGeom>
            <a:avLst/>
            <a:gdLst/>
            <a:ahLst/>
            <a:cxnLst/>
            <a:rect l="l" t="t" r="r" b="b"/>
            <a:pathLst>
              <a:path w="5207673" h="3465470">
                <a:moveTo>
                  <a:pt x="0" y="0"/>
                </a:moveTo>
                <a:lnTo>
                  <a:pt x="5207673" y="0"/>
                </a:lnTo>
                <a:lnTo>
                  <a:pt x="5207673" y="3465469"/>
                </a:lnTo>
                <a:lnTo>
                  <a:pt x="0" y="34654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793282">
            <a:off x="-1631611" y="6368261"/>
            <a:ext cx="5320621" cy="4624104"/>
          </a:xfrm>
          <a:custGeom>
            <a:avLst/>
            <a:gdLst/>
            <a:ahLst/>
            <a:cxnLst/>
            <a:rect l="l" t="t" r="r" b="b"/>
            <a:pathLst>
              <a:path w="5320621" h="4624104">
                <a:moveTo>
                  <a:pt x="0" y="0"/>
                </a:moveTo>
                <a:lnTo>
                  <a:pt x="5320622" y="0"/>
                </a:lnTo>
                <a:lnTo>
                  <a:pt x="5320622" y="4624103"/>
                </a:lnTo>
                <a:lnTo>
                  <a:pt x="0" y="46241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409797">
            <a:off x="-1292046" y="3393046"/>
            <a:ext cx="4321518" cy="1634320"/>
          </a:xfrm>
          <a:custGeom>
            <a:avLst/>
            <a:gdLst/>
            <a:ahLst/>
            <a:cxnLst/>
            <a:rect l="l" t="t" r="r" b="b"/>
            <a:pathLst>
              <a:path w="4321518" h="1634320">
                <a:moveTo>
                  <a:pt x="0" y="0"/>
                </a:moveTo>
                <a:lnTo>
                  <a:pt x="4321518" y="0"/>
                </a:lnTo>
                <a:lnTo>
                  <a:pt x="4321518" y="1634320"/>
                </a:lnTo>
                <a:lnTo>
                  <a:pt x="0" y="16343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859855">
            <a:off x="16262970" y="5259252"/>
            <a:ext cx="1209483" cy="2181035"/>
          </a:xfrm>
          <a:custGeom>
            <a:avLst/>
            <a:gdLst/>
            <a:ahLst/>
            <a:cxnLst/>
            <a:rect l="l" t="t" r="r" b="b"/>
            <a:pathLst>
              <a:path w="1209483" h="2181035">
                <a:moveTo>
                  <a:pt x="0" y="0"/>
                </a:moveTo>
                <a:lnTo>
                  <a:pt x="1209483" y="0"/>
                </a:lnTo>
                <a:lnTo>
                  <a:pt x="1209483" y="2181035"/>
                </a:lnTo>
                <a:lnTo>
                  <a:pt x="0" y="21810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913252"/>
            <a:ext cx="10894659" cy="2733103"/>
            <a:chOff x="0" y="0"/>
            <a:chExt cx="14526212" cy="3644137"/>
          </a:xfrm>
        </p:grpSpPr>
        <p:sp>
          <p:nvSpPr>
            <p:cNvPr id="3" name="TextBox 3"/>
            <p:cNvSpPr txBox="1"/>
            <p:nvPr/>
          </p:nvSpPr>
          <p:spPr>
            <a:xfrm>
              <a:off x="0" y="1906146"/>
              <a:ext cx="14526212" cy="17379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818"/>
                </a:lnSpc>
              </a:pPr>
              <a:r>
                <a:rPr lang="en-US" sz="4156" b="1">
                  <a:solidFill>
                    <a:srgbClr val="5CBB5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Пізнавати світ і навчати цьому інших. </a:t>
              </a:r>
            </a:p>
            <a:p>
              <a:pPr algn="l">
                <a:lnSpc>
                  <a:spcPts val="4838"/>
                </a:lnSpc>
              </a:pPr>
              <a:endParaRPr lang="en-US" sz="4156" b="1">
                <a:solidFill>
                  <a:srgbClr val="5CBB5B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2938853" cy="17085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122"/>
                </a:lnSpc>
              </a:pPr>
              <a:r>
                <a:rPr lang="en-US" sz="8435" b="1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Життєвий девіз: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5953330" y="2932560"/>
            <a:ext cx="625666" cy="3246379"/>
          </a:xfrm>
          <a:custGeom>
            <a:avLst/>
            <a:gdLst/>
            <a:ahLst/>
            <a:cxnLst/>
            <a:rect l="l" t="t" r="r" b="b"/>
            <a:pathLst>
              <a:path w="625666" h="3246379">
                <a:moveTo>
                  <a:pt x="0" y="0"/>
                </a:moveTo>
                <a:lnTo>
                  <a:pt x="625666" y="0"/>
                </a:lnTo>
                <a:lnTo>
                  <a:pt x="625666" y="3246379"/>
                </a:lnTo>
                <a:lnTo>
                  <a:pt x="0" y="32463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451634" y="2932560"/>
            <a:ext cx="2667933" cy="3246379"/>
          </a:xfrm>
          <a:custGeom>
            <a:avLst/>
            <a:gdLst/>
            <a:ahLst/>
            <a:cxnLst/>
            <a:rect l="l" t="t" r="r" b="b"/>
            <a:pathLst>
              <a:path w="2667933" h="3246379">
                <a:moveTo>
                  <a:pt x="0" y="0"/>
                </a:moveTo>
                <a:lnTo>
                  <a:pt x="2667933" y="0"/>
                </a:lnTo>
                <a:lnTo>
                  <a:pt x="2667933" y="3246379"/>
                </a:lnTo>
                <a:lnTo>
                  <a:pt x="0" y="32463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055088" y="6984769"/>
            <a:ext cx="2273531" cy="2248729"/>
          </a:xfrm>
          <a:custGeom>
            <a:avLst/>
            <a:gdLst/>
            <a:ahLst/>
            <a:cxnLst/>
            <a:rect l="l" t="t" r="r" b="b"/>
            <a:pathLst>
              <a:path w="2273531" h="2248729">
                <a:moveTo>
                  <a:pt x="0" y="0"/>
                </a:moveTo>
                <a:lnTo>
                  <a:pt x="2273531" y="0"/>
                </a:lnTo>
                <a:lnTo>
                  <a:pt x="2273531" y="2248729"/>
                </a:lnTo>
                <a:lnTo>
                  <a:pt x="0" y="22487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094069" y="6959967"/>
            <a:ext cx="715129" cy="2273531"/>
          </a:xfrm>
          <a:custGeom>
            <a:avLst/>
            <a:gdLst/>
            <a:ahLst/>
            <a:cxnLst/>
            <a:rect l="l" t="t" r="r" b="b"/>
            <a:pathLst>
              <a:path w="715129" h="2273531">
                <a:moveTo>
                  <a:pt x="0" y="0"/>
                </a:moveTo>
                <a:lnTo>
                  <a:pt x="715129" y="0"/>
                </a:lnTo>
                <a:lnTo>
                  <a:pt x="715129" y="2273531"/>
                </a:lnTo>
                <a:lnTo>
                  <a:pt x="0" y="22735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574509" y="6984769"/>
            <a:ext cx="1004487" cy="2273531"/>
          </a:xfrm>
          <a:custGeom>
            <a:avLst/>
            <a:gdLst/>
            <a:ahLst/>
            <a:cxnLst/>
            <a:rect l="l" t="t" r="r" b="b"/>
            <a:pathLst>
              <a:path w="1004487" h="2273531">
                <a:moveTo>
                  <a:pt x="0" y="0"/>
                </a:moveTo>
                <a:lnTo>
                  <a:pt x="1004487" y="0"/>
                </a:lnTo>
                <a:lnTo>
                  <a:pt x="1004487" y="2273531"/>
                </a:lnTo>
                <a:lnTo>
                  <a:pt x="0" y="227353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636820" y="-826083"/>
            <a:ext cx="3629343" cy="3154229"/>
          </a:xfrm>
          <a:custGeom>
            <a:avLst/>
            <a:gdLst/>
            <a:ahLst/>
            <a:cxnLst/>
            <a:rect l="l" t="t" r="r" b="b"/>
            <a:pathLst>
              <a:path w="3629343" h="3154229">
                <a:moveTo>
                  <a:pt x="0" y="0"/>
                </a:moveTo>
                <a:lnTo>
                  <a:pt x="3629343" y="0"/>
                </a:lnTo>
                <a:lnTo>
                  <a:pt x="3629343" y="3154229"/>
                </a:lnTo>
                <a:lnTo>
                  <a:pt x="0" y="315422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047015" y="4555750"/>
            <a:ext cx="12008072" cy="3067196"/>
            <a:chOff x="0" y="0"/>
            <a:chExt cx="16010763" cy="4089595"/>
          </a:xfrm>
        </p:grpSpPr>
        <p:sp>
          <p:nvSpPr>
            <p:cNvPr id="12" name="TextBox 12"/>
            <p:cNvSpPr txBox="1"/>
            <p:nvPr/>
          </p:nvSpPr>
          <p:spPr>
            <a:xfrm>
              <a:off x="0" y="2198357"/>
              <a:ext cx="14526212" cy="18912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818"/>
                </a:lnSpc>
              </a:pPr>
              <a:r>
                <a:rPr lang="en-US" sz="4156" b="1">
                  <a:solidFill>
                    <a:srgbClr val="5CBB5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Учитель – це не той, хто тільки вчить,</a:t>
              </a:r>
            </a:p>
            <a:p>
              <a:pPr algn="l">
                <a:lnSpc>
                  <a:spcPts val="5818"/>
                </a:lnSpc>
              </a:pPr>
              <a:r>
                <a:rPr lang="en-US" sz="4156" b="1">
                  <a:solidFill>
                    <a:srgbClr val="5CBB5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а той, у кого хочуть навчатися.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16010763" cy="3429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135"/>
                </a:lnSpc>
              </a:pPr>
              <a:r>
                <a:rPr lang="en-US" sz="8446" b="1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Педагогічне кредо:</a:t>
              </a:r>
            </a:p>
            <a:p>
              <a:pPr algn="l">
                <a:lnSpc>
                  <a:spcPts val="10135"/>
                </a:lnSpc>
              </a:pPr>
              <a:endParaRPr lang="en-US" sz="8446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6458" y="2945830"/>
            <a:ext cx="8711084" cy="3543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4"/>
              </a:lnSpc>
            </a:pPr>
            <a:r>
              <a:rPr lang="en-US" sz="5828" b="1" dirty="0" err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Кожний</a:t>
            </a:r>
            <a:r>
              <a:rPr lang="en-US" sz="5828" b="1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5828" b="1" dirty="0" err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шкільний</a:t>
            </a:r>
            <a:r>
              <a:rPr lang="en-US" sz="5828" b="1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5828" b="1" dirty="0" err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день</a:t>
            </a:r>
            <a:endParaRPr lang="en-US" sz="5828" b="1" dirty="0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algn="l">
              <a:lnSpc>
                <a:spcPts val="6994"/>
              </a:lnSpc>
            </a:pPr>
            <a:r>
              <a:rPr lang="en-US" sz="5828" b="1" dirty="0" err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проходить</a:t>
            </a:r>
            <a:r>
              <a:rPr lang="en-US" sz="5828" b="1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в </a:t>
            </a:r>
            <a:r>
              <a:rPr lang="en-US" sz="5828" b="1" dirty="0" err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режимі</a:t>
            </a:r>
            <a:r>
              <a:rPr lang="en-US" sz="5828" b="1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5828" b="1" dirty="0" err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нон</a:t>
            </a:r>
            <a:r>
              <a:rPr lang="en-US" sz="5828" b="1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– </a:t>
            </a:r>
            <a:r>
              <a:rPr lang="en-US" sz="5828" b="1" dirty="0" err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стопу</a:t>
            </a:r>
            <a:r>
              <a:rPr lang="en-US" sz="5828" b="1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: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496647" y="1028700"/>
            <a:ext cx="8935302" cy="2242176"/>
            <a:chOff x="0" y="0"/>
            <a:chExt cx="11913736" cy="2989568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1913736" cy="2989568"/>
              <a:chOff x="0" y="0"/>
              <a:chExt cx="9992712" cy="250751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9992712" cy="2507517"/>
              </a:xfrm>
              <a:custGeom>
                <a:avLst/>
                <a:gdLst/>
                <a:ahLst/>
                <a:cxnLst/>
                <a:rect l="l" t="t" r="r" b="b"/>
                <a:pathLst>
                  <a:path w="9992712" h="2507517">
                    <a:moveTo>
                      <a:pt x="9868251" y="2507517"/>
                    </a:moveTo>
                    <a:lnTo>
                      <a:pt x="124460" y="2507517"/>
                    </a:lnTo>
                    <a:cubicBezTo>
                      <a:pt x="55880" y="2507517"/>
                      <a:pt x="0" y="2451637"/>
                      <a:pt x="0" y="2383057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9868252" y="0"/>
                    </a:lnTo>
                    <a:cubicBezTo>
                      <a:pt x="9936831" y="0"/>
                      <a:pt x="9992712" y="55880"/>
                      <a:pt x="9992712" y="124460"/>
                    </a:cubicBezTo>
                    <a:lnTo>
                      <a:pt x="9992712" y="2383057"/>
                    </a:lnTo>
                    <a:cubicBezTo>
                      <a:pt x="9992712" y="2451637"/>
                      <a:pt x="9936831" y="2507517"/>
                      <a:pt x="9868252" y="2507517"/>
                    </a:cubicBezTo>
                    <a:close/>
                  </a:path>
                </a:pathLst>
              </a:custGeom>
              <a:solidFill>
                <a:srgbClr val="E1F8D9"/>
              </a:solidFill>
            </p:spPr>
          </p:sp>
        </p:grpSp>
        <p:sp>
          <p:nvSpPr>
            <p:cNvPr id="6" name="TextBox 6"/>
            <p:cNvSpPr txBox="1"/>
            <p:nvPr/>
          </p:nvSpPr>
          <p:spPr>
            <a:xfrm>
              <a:off x="427950" y="754780"/>
              <a:ext cx="11057836" cy="19461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31"/>
                </a:lnSpc>
              </a:pPr>
              <a:r>
                <a:rPr lang="en-US" sz="3192" b="1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взаєморозуміння – взаємодопомога – співробітництво;</a:t>
              </a:r>
            </a:p>
            <a:p>
              <a:pPr algn="ctr">
                <a:lnSpc>
                  <a:spcPts val="3831"/>
                </a:lnSpc>
              </a:pPr>
              <a:endParaRPr lang="en-US" sz="3192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496647" y="4225548"/>
            <a:ext cx="8935302" cy="1308910"/>
            <a:chOff x="0" y="0"/>
            <a:chExt cx="11913736" cy="1745214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11913736" cy="1745214"/>
              <a:chOff x="0" y="0"/>
              <a:chExt cx="10208711" cy="1495449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0208712" cy="1495449"/>
              </a:xfrm>
              <a:custGeom>
                <a:avLst/>
                <a:gdLst/>
                <a:ahLst/>
                <a:cxnLst/>
                <a:rect l="l" t="t" r="r" b="b"/>
                <a:pathLst>
                  <a:path w="10208712" h="1495449">
                    <a:moveTo>
                      <a:pt x="10084251" y="1495449"/>
                    </a:moveTo>
                    <a:lnTo>
                      <a:pt x="124460" y="1495449"/>
                    </a:lnTo>
                    <a:cubicBezTo>
                      <a:pt x="55880" y="1495449"/>
                      <a:pt x="0" y="1439569"/>
                      <a:pt x="0" y="1370989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084251" y="0"/>
                    </a:lnTo>
                    <a:cubicBezTo>
                      <a:pt x="10152831" y="0"/>
                      <a:pt x="10208712" y="55880"/>
                      <a:pt x="10208712" y="124460"/>
                    </a:cubicBezTo>
                    <a:lnTo>
                      <a:pt x="10208712" y="1370989"/>
                    </a:lnTo>
                    <a:cubicBezTo>
                      <a:pt x="10208712" y="1439569"/>
                      <a:pt x="10152831" y="1495449"/>
                      <a:pt x="10084251" y="1495449"/>
                    </a:cubicBezTo>
                    <a:close/>
                  </a:path>
                </a:pathLst>
              </a:custGeom>
              <a:solidFill>
                <a:srgbClr val="E1F8D9"/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855900" y="482082"/>
              <a:ext cx="10201936" cy="1196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99"/>
                </a:lnSpc>
              </a:pPr>
              <a:r>
                <a:rPr lang="en-US" sz="3249" b="1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-праця – творчість – талант;</a:t>
              </a:r>
            </a:p>
            <a:p>
              <a:pPr algn="ctr">
                <a:lnSpc>
                  <a:spcPts val="3300"/>
                </a:lnSpc>
              </a:pPr>
              <a:endParaRPr lang="en-US" sz="3249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496647" y="6489130"/>
            <a:ext cx="8935302" cy="2309035"/>
            <a:chOff x="0" y="0"/>
            <a:chExt cx="11913736" cy="307871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11913736" cy="3078714"/>
              <a:chOff x="0" y="0"/>
              <a:chExt cx="10208711" cy="2638106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208712" cy="2638106"/>
              </a:xfrm>
              <a:custGeom>
                <a:avLst/>
                <a:gdLst/>
                <a:ahLst/>
                <a:cxnLst/>
                <a:rect l="l" t="t" r="r" b="b"/>
                <a:pathLst>
                  <a:path w="10208712" h="2638106">
                    <a:moveTo>
                      <a:pt x="10084251" y="2638106"/>
                    </a:moveTo>
                    <a:lnTo>
                      <a:pt x="124460" y="2638106"/>
                    </a:lnTo>
                    <a:cubicBezTo>
                      <a:pt x="55880" y="2638106"/>
                      <a:pt x="0" y="2582226"/>
                      <a:pt x="0" y="2513646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084251" y="0"/>
                    </a:lnTo>
                    <a:cubicBezTo>
                      <a:pt x="10152831" y="0"/>
                      <a:pt x="10208712" y="55880"/>
                      <a:pt x="10208712" y="124460"/>
                    </a:cubicBezTo>
                    <a:lnTo>
                      <a:pt x="10208712" y="2513646"/>
                    </a:lnTo>
                    <a:cubicBezTo>
                      <a:pt x="10208712" y="2582226"/>
                      <a:pt x="10152831" y="2638106"/>
                      <a:pt x="10084251" y="2638106"/>
                    </a:cubicBezTo>
                    <a:close/>
                  </a:path>
                </a:pathLst>
              </a:custGeom>
              <a:solidFill>
                <a:srgbClr val="E1F8D9"/>
              </a:solidFill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855900" y="719131"/>
              <a:ext cx="10201936" cy="2143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sz="3500" b="1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-моральність – толерантність -               громадянськість.</a:t>
              </a:r>
            </a:p>
            <a:p>
              <a:pPr algn="ctr">
                <a:lnSpc>
                  <a:spcPts val="4200"/>
                </a:lnSpc>
              </a:pPr>
              <a:endParaRPr lang="en-US" sz="3500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15" name="Freeform 15"/>
          <p:cNvSpPr/>
          <p:nvPr/>
        </p:nvSpPr>
        <p:spPr>
          <a:xfrm rot="-1133184">
            <a:off x="2098253" y="7369650"/>
            <a:ext cx="1714298" cy="1878215"/>
          </a:xfrm>
          <a:custGeom>
            <a:avLst/>
            <a:gdLst/>
            <a:ahLst/>
            <a:cxnLst/>
            <a:rect l="l" t="t" r="r" b="b"/>
            <a:pathLst>
              <a:path w="1714298" h="1878215">
                <a:moveTo>
                  <a:pt x="0" y="0"/>
                </a:moveTo>
                <a:lnTo>
                  <a:pt x="1714298" y="0"/>
                </a:lnTo>
                <a:lnTo>
                  <a:pt x="1714298" y="1878215"/>
                </a:lnTo>
                <a:lnTo>
                  <a:pt x="0" y="18782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9712752">
            <a:off x="4192423" y="6937790"/>
            <a:ext cx="428177" cy="2221671"/>
          </a:xfrm>
          <a:custGeom>
            <a:avLst/>
            <a:gdLst/>
            <a:ahLst/>
            <a:cxnLst/>
            <a:rect l="l" t="t" r="r" b="b"/>
            <a:pathLst>
              <a:path w="428177" h="2221671">
                <a:moveTo>
                  <a:pt x="0" y="0"/>
                </a:moveTo>
                <a:lnTo>
                  <a:pt x="428177" y="0"/>
                </a:lnTo>
                <a:lnTo>
                  <a:pt x="428177" y="2221671"/>
                </a:lnTo>
                <a:lnTo>
                  <a:pt x="0" y="22216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8854377" y="-4272029"/>
            <a:ext cx="0" cy="1883105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V="1">
            <a:off x="0" y="4744405"/>
            <a:ext cx="18831049" cy="19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6512446" y="2421524"/>
            <a:ext cx="4683862" cy="4683862"/>
            <a:chOff x="0" y="0"/>
            <a:chExt cx="6245149" cy="624514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245149" cy="6245149"/>
            </a:xfrm>
            <a:custGeom>
              <a:avLst/>
              <a:gdLst/>
              <a:ahLst/>
              <a:cxnLst/>
              <a:rect l="l" t="t" r="r" b="b"/>
              <a:pathLst>
                <a:path w="6245149" h="6245149">
                  <a:moveTo>
                    <a:pt x="0" y="0"/>
                  </a:moveTo>
                  <a:lnTo>
                    <a:pt x="6245149" y="0"/>
                  </a:lnTo>
                  <a:lnTo>
                    <a:pt x="6245149" y="6245149"/>
                  </a:lnTo>
                  <a:lnTo>
                    <a:pt x="0" y="6245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6" name="Group 6"/>
            <p:cNvGrpSpPr/>
            <p:nvPr/>
          </p:nvGrpSpPr>
          <p:grpSpPr>
            <a:xfrm>
              <a:off x="175211" y="185689"/>
              <a:ext cx="5865191" cy="5858918"/>
              <a:chOff x="0" y="0"/>
              <a:chExt cx="846332" cy="845427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46332" cy="845427"/>
              </a:xfrm>
              <a:custGeom>
                <a:avLst/>
                <a:gdLst/>
                <a:ahLst/>
                <a:cxnLst/>
                <a:rect l="l" t="t" r="r" b="b"/>
                <a:pathLst>
                  <a:path w="846332" h="845427">
                    <a:moveTo>
                      <a:pt x="423166" y="0"/>
                    </a:moveTo>
                    <a:cubicBezTo>
                      <a:pt x="189458" y="0"/>
                      <a:pt x="0" y="189255"/>
                      <a:pt x="0" y="422714"/>
                    </a:cubicBezTo>
                    <a:cubicBezTo>
                      <a:pt x="0" y="656172"/>
                      <a:pt x="189458" y="845427"/>
                      <a:pt x="423166" y="845427"/>
                    </a:cubicBezTo>
                    <a:cubicBezTo>
                      <a:pt x="656874" y="845427"/>
                      <a:pt x="846332" y="656172"/>
                      <a:pt x="846332" y="422714"/>
                    </a:cubicBezTo>
                    <a:cubicBezTo>
                      <a:pt x="846332" y="189255"/>
                      <a:pt x="656874" y="0"/>
                      <a:pt x="423166" y="0"/>
                    </a:cubicBezTo>
                    <a:close/>
                  </a:path>
                </a:pathLst>
              </a:custGeom>
              <a:solidFill>
                <a:srgbClr val="E1F8D9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9344" y="41159"/>
                <a:ext cx="687645" cy="72500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8"/>
                  </a:lnSpc>
                </a:pPr>
                <a:endParaRPr/>
              </a:p>
            </p:txBody>
          </p:sp>
        </p:grpSp>
      </p:grpSp>
      <p:sp>
        <p:nvSpPr>
          <p:cNvPr id="9" name="Freeform 9"/>
          <p:cNvSpPr/>
          <p:nvPr/>
        </p:nvSpPr>
        <p:spPr>
          <a:xfrm>
            <a:off x="3649388" y="2162552"/>
            <a:ext cx="1846111" cy="1709838"/>
          </a:xfrm>
          <a:custGeom>
            <a:avLst/>
            <a:gdLst/>
            <a:ahLst/>
            <a:cxnLst/>
            <a:rect l="l" t="t" r="r" b="b"/>
            <a:pathLst>
              <a:path w="1846111" h="1709838">
                <a:moveTo>
                  <a:pt x="0" y="0"/>
                </a:moveTo>
                <a:lnTo>
                  <a:pt x="1846111" y="0"/>
                </a:lnTo>
                <a:lnTo>
                  <a:pt x="1846111" y="1709838"/>
                </a:lnTo>
                <a:lnTo>
                  <a:pt x="0" y="17098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711966" y="3543300"/>
            <a:ext cx="4284823" cy="3200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51"/>
              </a:lnSpc>
              <a:spcBef>
                <a:spcPct val="0"/>
              </a:spcBef>
            </a:pPr>
            <a:r>
              <a:rPr lang="en-US" sz="5292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Основні педагогічні правила:</a:t>
            </a:r>
          </a:p>
          <a:p>
            <a:pPr algn="ctr">
              <a:lnSpc>
                <a:spcPts val="6351"/>
              </a:lnSpc>
              <a:spcBef>
                <a:spcPct val="0"/>
              </a:spcBef>
            </a:pPr>
            <a:endParaRPr lang="en-US" sz="5292" b="1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63420" y="590550"/>
            <a:ext cx="8285930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9273" lvl="1" indent="-344636" algn="ctr">
              <a:lnSpc>
                <a:spcPts val="3831"/>
              </a:lnSpc>
              <a:buFont typeface="Arial"/>
              <a:buChar char="•"/>
            </a:pPr>
            <a:r>
              <a:rPr lang="en-US" sz="3192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дитині, як і дорослому потрібна свобода думок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045422" y="590550"/>
            <a:ext cx="9242578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9273" lvl="1" indent="-344636" algn="ctr">
              <a:lnSpc>
                <a:spcPts val="3831"/>
              </a:lnSpc>
              <a:buFont typeface="Arial"/>
              <a:buChar char="•"/>
            </a:pPr>
            <a:r>
              <a:rPr lang="en-US" sz="3192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розвивай в учня допитливість, творчу фантазію</a:t>
            </a:r>
          </a:p>
          <a:p>
            <a:pPr algn="ctr">
              <a:lnSpc>
                <a:spcPts val="3831"/>
              </a:lnSpc>
            </a:pPr>
            <a:endParaRPr lang="en-US" sz="3192" b="1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0" y="6619611"/>
            <a:ext cx="6848445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9273" lvl="1" indent="-344636" algn="ctr">
              <a:lnSpc>
                <a:spcPts val="3831"/>
              </a:lnSpc>
              <a:buFont typeface="Arial"/>
              <a:buChar char="•"/>
            </a:pPr>
            <a:r>
              <a:rPr lang="en-US" sz="3192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допомагай знайти істину в ході дискусії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864152" y="6534628"/>
            <a:ext cx="4091702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9273" lvl="1" indent="-344636" algn="ctr">
              <a:lnSpc>
                <a:spcPts val="3831"/>
              </a:lnSpc>
              <a:buFont typeface="Arial"/>
              <a:buChar char="•"/>
            </a:pPr>
            <a:r>
              <a:rPr lang="en-US" sz="3192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умій зацікавити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0" y="8772525"/>
            <a:ext cx="8449349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9273" lvl="1" indent="-344636" algn="ctr">
              <a:lnSpc>
                <a:spcPts val="3831"/>
              </a:lnSpc>
              <a:buFont typeface="Arial"/>
              <a:buChar char="•"/>
            </a:pPr>
            <a:r>
              <a:rPr lang="en-US" sz="3192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підтримай і допоможи тому, хто цього потребує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365099" y="8772525"/>
            <a:ext cx="7894201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9273" lvl="1" indent="-344636" algn="ctr">
              <a:lnSpc>
                <a:spcPts val="3831"/>
              </a:lnSpc>
              <a:buFont typeface="Arial"/>
              <a:buChar char="•"/>
            </a:pPr>
            <a:r>
              <a:rPr lang="en-US" sz="3192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переймай цікаве з досвіду інших;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664278" y="2900840"/>
            <a:ext cx="7458545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9273" lvl="1" indent="-344636" algn="ctr">
              <a:lnSpc>
                <a:spcPts val="3831"/>
              </a:lnSpc>
              <a:buFont typeface="Arial"/>
              <a:buChar char="•"/>
            </a:pPr>
            <a:r>
              <a:rPr lang="en-US" sz="3192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люби дітей і вони віддячать тобі тим же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3178" y="5911492"/>
            <a:ext cx="5361578" cy="3072545"/>
            <a:chOff x="0" y="0"/>
            <a:chExt cx="7148770" cy="4096727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7148770" cy="4096727"/>
              <a:chOff x="0" y="0"/>
              <a:chExt cx="3339730" cy="191389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333973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339730" h="1913890">
                    <a:moveTo>
                      <a:pt x="3215270" y="1913890"/>
                    </a:moveTo>
                    <a:lnTo>
                      <a:pt x="124460" y="1913890"/>
                    </a:lnTo>
                    <a:cubicBezTo>
                      <a:pt x="55880" y="1913890"/>
                      <a:pt x="0" y="1858010"/>
                      <a:pt x="0" y="178943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215270" y="0"/>
                    </a:lnTo>
                    <a:cubicBezTo>
                      <a:pt x="3283850" y="0"/>
                      <a:pt x="3339730" y="55880"/>
                      <a:pt x="3339730" y="124460"/>
                    </a:cubicBezTo>
                    <a:lnTo>
                      <a:pt x="3339730" y="1789430"/>
                    </a:lnTo>
                    <a:cubicBezTo>
                      <a:pt x="3339730" y="1858010"/>
                      <a:pt x="3283850" y="1913890"/>
                      <a:pt x="3215270" y="191389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id="5" name="Group 5"/>
            <p:cNvGrpSpPr/>
            <p:nvPr/>
          </p:nvGrpSpPr>
          <p:grpSpPr>
            <a:xfrm>
              <a:off x="134994" y="113730"/>
              <a:ext cx="6878782" cy="3869267"/>
              <a:chOff x="0" y="0"/>
              <a:chExt cx="1128903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1287760" cy="6348735"/>
              </a:xfrm>
              <a:custGeom>
                <a:avLst/>
                <a:gdLst/>
                <a:ahLst/>
                <a:cxnLst/>
                <a:rect l="l" t="t" r="r" b="b"/>
                <a:pathLst>
                  <a:path w="11287760" h="6348735">
                    <a:moveTo>
                      <a:pt x="0" y="5824220"/>
                    </a:moveTo>
                    <a:lnTo>
                      <a:pt x="0" y="525780"/>
                    </a:lnTo>
                    <a:cubicBezTo>
                      <a:pt x="0" y="234950"/>
                      <a:pt x="234950" y="0"/>
                      <a:pt x="525780" y="0"/>
                    </a:cubicBezTo>
                    <a:lnTo>
                      <a:pt x="10761980" y="0"/>
                    </a:lnTo>
                    <a:cubicBezTo>
                      <a:pt x="11052810" y="0"/>
                      <a:pt x="11287760" y="234950"/>
                      <a:pt x="11287760" y="525780"/>
                    </a:cubicBezTo>
                    <a:lnTo>
                      <a:pt x="11287760" y="5822950"/>
                    </a:lnTo>
                    <a:cubicBezTo>
                      <a:pt x="11287760" y="6113780"/>
                      <a:pt x="11052810" y="6348730"/>
                      <a:pt x="10761980" y="6348730"/>
                    </a:cubicBezTo>
                    <a:lnTo>
                      <a:pt x="525780" y="6348730"/>
                    </a:lnTo>
                    <a:cubicBezTo>
                      <a:pt x="236220" y="6350000"/>
                      <a:pt x="0" y="6115050"/>
                      <a:pt x="0" y="582422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9994" r="-9994"/>
                </a:stretch>
              </a:blipFill>
            </p:spPr>
          </p:sp>
        </p:grpSp>
      </p:grpSp>
      <p:sp>
        <p:nvSpPr>
          <p:cNvPr id="7" name="TextBox 7"/>
          <p:cNvSpPr txBox="1"/>
          <p:nvPr/>
        </p:nvSpPr>
        <p:spPr>
          <a:xfrm>
            <a:off x="12409775" y="8071479"/>
            <a:ext cx="4412953" cy="384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84"/>
              </a:lnSpc>
            </a:pPr>
            <a:r>
              <a:rPr lang="en-US" sz="227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Мне нравится печь печенье.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6258936" y="5810343"/>
            <a:ext cx="5538083" cy="3173694"/>
            <a:chOff x="0" y="0"/>
            <a:chExt cx="7384110" cy="4231592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7384110" cy="4231592"/>
              <a:chOff x="0" y="0"/>
              <a:chExt cx="3339730" cy="191389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333973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339730" h="1913890">
                    <a:moveTo>
                      <a:pt x="3215270" y="1913890"/>
                    </a:moveTo>
                    <a:lnTo>
                      <a:pt x="124460" y="1913890"/>
                    </a:lnTo>
                    <a:cubicBezTo>
                      <a:pt x="55880" y="1913890"/>
                      <a:pt x="0" y="1858010"/>
                      <a:pt x="0" y="178943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215270" y="0"/>
                    </a:lnTo>
                    <a:cubicBezTo>
                      <a:pt x="3283850" y="0"/>
                      <a:pt x="3339730" y="55880"/>
                      <a:pt x="3339730" y="124460"/>
                    </a:cubicBezTo>
                    <a:lnTo>
                      <a:pt x="3339730" y="1789430"/>
                    </a:lnTo>
                    <a:cubicBezTo>
                      <a:pt x="3339730" y="1858010"/>
                      <a:pt x="3283850" y="1913890"/>
                      <a:pt x="3215270" y="191389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id="11" name="Group 11"/>
            <p:cNvGrpSpPr/>
            <p:nvPr/>
          </p:nvGrpSpPr>
          <p:grpSpPr>
            <a:xfrm>
              <a:off x="139438" y="117474"/>
              <a:ext cx="7105234" cy="3996644"/>
              <a:chOff x="0" y="0"/>
              <a:chExt cx="11289030" cy="63500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1287760" cy="6348735"/>
              </a:xfrm>
              <a:custGeom>
                <a:avLst/>
                <a:gdLst/>
                <a:ahLst/>
                <a:cxnLst/>
                <a:rect l="l" t="t" r="r" b="b"/>
                <a:pathLst>
                  <a:path w="11287760" h="6348735">
                    <a:moveTo>
                      <a:pt x="0" y="5824220"/>
                    </a:moveTo>
                    <a:lnTo>
                      <a:pt x="0" y="525780"/>
                    </a:lnTo>
                    <a:cubicBezTo>
                      <a:pt x="0" y="234950"/>
                      <a:pt x="234950" y="0"/>
                      <a:pt x="525780" y="0"/>
                    </a:cubicBezTo>
                    <a:lnTo>
                      <a:pt x="10761980" y="0"/>
                    </a:lnTo>
                    <a:cubicBezTo>
                      <a:pt x="11052810" y="0"/>
                      <a:pt x="11287760" y="234950"/>
                      <a:pt x="11287760" y="525780"/>
                    </a:cubicBezTo>
                    <a:lnTo>
                      <a:pt x="11287760" y="5822950"/>
                    </a:lnTo>
                    <a:cubicBezTo>
                      <a:pt x="11287760" y="6113780"/>
                      <a:pt x="11052810" y="6348730"/>
                      <a:pt x="10761980" y="6348730"/>
                    </a:cubicBezTo>
                    <a:lnTo>
                      <a:pt x="525780" y="6348730"/>
                    </a:lnTo>
                    <a:cubicBezTo>
                      <a:pt x="236220" y="6350000"/>
                      <a:pt x="0" y="6115050"/>
                      <a:pt x="0" y="582422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t="-5807" b="-2425"/>
                </a:stretch>
              </a:blipFill>
            </p:spPr>
          </p:sp>
        </p:grpSp>
      </p:grpSp>
      <p:grpSp>
        <p:nvGrpSpPr>
          <p:cNvPr id="13" name="Group 13"/>
          <p:cNvGrpSpPr/>
          <p:nvPr/>
        </p:nvGrpSpPr>
        <p:grpSpPr>
          <a:xfrm>
            <a:off x="12001199" y="5860918"/>
            <a:ext cx="5449830" cy="3123120"/>
            <a:chOff x="0" y="0"/>
            <a:chExt cx="7266440" cy="4164160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7266440" cy="4164160"/>
              <a:chOff x="0" y="0"/>
              <a:chExt cx="3339730" cy="191389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333973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339730" h="1913890">
                    <a:moveTo>
                      <a:pt x="3215270" y="1913890"/>
                    </a:moveTo>
                    <a:lnTo>
                      <a:pt x="124460" y="1913890"/>
                    </a:lnTo>
                    <a:cubicBezTo>
                      <a:pt x="55880" y="1913890"/>
                      <a:pt x="0" y="1858010"/>
                      <a:pt x="0" y="178943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215270" y="0"/>
                    </a:lnTo>
                    <a:cubicBezTo>
                      <a:pt x="3283850" y="0"/>
                      <a:pt x="3339730" y="55880"/>
                      <a:pt x="3339730" y="124460"/>
                    </a:cubicBezTo>
                    <a:lnTo>
                      <a:pt x="3339730" y="1789430"/>
                    </a:lnTo>
                    <a:cubicBezTo>
                      <a:pt x="3339730" y="1858010"/>
                      <a:pt x="3283850" y="1913890"/>
                      <a:pt x="3215270" y="191389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id="16" name="Group 16"/>
            <p:cNvGrpSpPr/>
            <p:nvPr/>
          </p:nvGrpSpPr>
          <p:grpSpPr>
            <a:xfrm>
              <a:off x="137216" y="115602"/>
              <a:ext cx="6992008" cy="3932955"/>
              <a:chOff x="0" y="0"/>
              <a:chExt cx="11289030" cy="6350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287760" cy="6348735"/>
              </a:xfrm>
              <a:custGeom>
                <a:avLst/>
                <a:gdLst/>
                <a:ahLst/>
                <a:cxnLst/>
                <a:rect l="l" t="t" r="r" b="b"/>
                <a:pathLst>
                  <a:path w="11287760" h="6348735">
                    <a:moveTo>
                      <a:pt x="0" y="5824220"/>
                    </a:moveTo>
                    <a:lnTo>
                      <a:pt x="0" y="525780"/>
                    </a:lnTo>
                    <a:cubicBezTo>
                      <a:pt x="0" y="234950"/>
                      <a:pt x="234950" y="0"/>
                      <a:pt x="525780" y="0"/>
                    </a:cubicBezTo>
                    <a:lnTo>
                      <a:pt x="10761980" y="0"/>
                    </a:lnTo>
                    <a:cubicBezTo>
                      <a:pt x="11052810" y="0"/>
                      <a:pt x="11287760" y="234950"/>
                      <a:pt x="11287760" y="525780"/>
                    </a:cubicBezTo>
                    <a:lnTo>
                      <a:pt x="11287760" y="5822950"/>
                    </a:lnTo>
                    <a:cubicBezTo>
                      <a:pt x="11287760" y="6113780"/>
                      <a:pt x="11052810" y="6348730"/>
                      <a:pt x="10761980" y="6348730"/>
                    </a:cubicBezTo>
                    <a:lnTo>
                      <a:pt x="525780" y="6348730"/>
                    </a:lnTo>
                    <a:cubicBezTo>
                      <a:pt x="236220" y="6350000"/>
                      <a:pt x="0" y="6115050"/>
                      <a:pt x="0" y="582422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t="-1671" b="-1671"/>
                </a:stretch>
              </a:blipFill>
            </p:spPr>
          </p:sp>
        </p:grpSp>
      </p:grpSp>
      <p:sp>
        <p:nvSpPr>
          <p:cNvPr id="18" name="Freeform 18"/>
          <p:cNvSpPr/>
          <p:nvPr/>
        </p:nvSpPr>
        <p:spPr>
          <a:xfrm rot="-437790">
            <a:off x="2223107" y="5254800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4" y="0"/>
                </a:lnTo>
                <a:lnTo>
                  <a:pt x="1803504" y="796821"/>
                </a:lnTo>
                <a:lnTo>
                  <a:pt x="0" y="7968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603567">
            <a:off x="8242248" y="5294884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4" y="0"/>
                </a:lnTo>
                <a:lnTo>
                  <a:pt x="1803504" y="796821"/>
                </a:lnTo>
                <a:lnTo>
                  <a:pt x="0" y="79682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-288384">
            <a:off x="14017980" y="5217656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4" y="0"/>
                </a:lnTo>
                <a:lnTo>
                  <a:pt x="1803504" y="796821"/>
                </a:lnTo>
                <a:lnTo>
                  <a:pt x="0" y="7968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-1814672" y="-221720"/>
            <a:ext cx="3629343" cy="3154229"/>
          </a:xfrm>
          <a:custGeom>
            <a:avLst/>
            <a:gdLst/>
            <a:ahLst/>
            <a:cxnLst/>
            <a:rect l="l" t="t" r="r" b="b"/>
            <a:pathLst>
              <a:path w="3629343" h="3154229">
                <a:moveTo>
                  <a:pt x="0" y="0"/>
                </a:moveTo>
                <a:lnTo>
                  <a:pt x="3629344" y="0"/>
                </a:lnTo>
                <a:lnTo>
                  <a:pt x="3629344" y="3154229"/>
                </a:lnTo>
                <a:lnTo>
                  <a:pt x="0" y="315422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flipH="1" flipV="1">
            <a:off x="14726115" y="7627745"/>
            <a:ext cx="5126880" cy="2712585"/>
          </a:xfrm>
          <a:custGeom>
            <a:avLst/>
            <a:gdLst/>
            <a:ahLst/>
            <a:cxnLst/>
            <a:rect l="l" t="t" r="r" b="b"/>
            <a:pathLst>
              <a:path w="5126880" h="2712585">
                <a:moveTo>
                  <a:pt x="5126879" y="2712585"/>
                </a:moveTo>
                <a:lnTo>
                  <a:pt x="0" y="2712585"/>
                </a:lnTo>
                <a:lnTo>
                  <a:pt x="0" y="0"/>
                </a:lnTo>
                <a:lnTo>
                  <a:pt x="5126879" y="0"/>
                </a:lnTo>
                <a:lnTo>
                  <a:pt x="5126879" y="2712585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2103948" y="1110892"/>
            <a:ext cx="15155352" cy="3905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500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Сучасна початкова школа орієнтована на розвиток особистості дитини, формування її ключових компетентностей, уміння вчитися впродовж життя. Одним із важливих завдань учителя є активізація пізнавальної діяльності учнів, підвищення їх мотивації до навчання. Саме тому у своїй педагогічній діяльності значну увагу приділяю впровадженню інтерактивних технологій навчання.</a:t>
            </a:r>
          </a:p>
          <a:p>
            <a:pPr algn="ctr">
              <a:lnSpc>
                <a:spcPts val="1289"/>
              </a:lnSpc>
            </a:pPr>
            <a:endParaRPr lang="en-US" sz="3500" b="1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5C3F4C6-412F-0305-A91C-F9E824FE62B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6417" y="5958689"/>
            <a:ext cx="5226514" cy="2497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12232" y="5844060"/>
            <a:ext cx="3146453" cy="2892194"/>
          </a:xfrm>
          <a:custGeom>
            <a:avLst/>
            <a:gdLst/>
            <a:ahLst/>
            <a:cxnLst/>
            <a:rect l="l" t="t" r="r" b="b"/>
            <a:pathLst>
              <a:path w="3146453" h="2892194">
                <a:moveTo>
                  <a:pt x="0" y="0"/>
                </a:moveTo>
                <a:lnTo>
                  <a:pt x="3146453" y="0"/>
                </a:lnTo>
                <a:lnTo>
                  <a:pt x="3146453" y="2892193"/>
                </a:lnTo>
                <a:lnTo>
                  <a:pt x="0" y="28921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28395" y="1019175"/>
            <a:ext cx="16631210" cy="1781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20"/>
              </a:lnSpc>
            </a:pPr>
            <a:r>
              <a:rPr lang="en-US" sz="5850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Науково – методична проблема:</a:t>
            </a:r>
          </a:p>
          <a:p>
            <a:pPr algn="ctr">
              <a:lnSpc>
                <a:spcPts val="7020"/>
              </a:lnSpc>
            </a:pPr>
            <a:endParaRPr lang="en-US" sz="5850" b="1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0" y="2445618"/>
            <a:ext cx="18288000" cy="2943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90"/>
              </a:lnSpc>
              <a:spcBef>
                <a:spcPct val="0"/>
              </a:spcBef>
            </a:pPr>
            <a:r>
              <a:rPr lang="en-US" sz="6492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«Активізація пізнавальної діяльності учнів шляхом впровадження інтерактивних технологій»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7421" y="3197720"/>
            <a:ext cx="7315200" cy="1765792"/>
          </a:xfrm>
          <a:custGeom>
            <a:avLst/>
            <a:gdLst/>
            <a:ahLst/>
            <a:cxnLst/>
            <a:rect l="l" t="t" r="r" b="b"/>
            <a:pathLst>
              <a:path w="7315200" h="1765792">
                <a:moveTo>
                  <a:pt x="0" y="0"/>
                </a:moveTo>
                <a:lnTo>
                  <a:pt x="7315200" y="0"/>
                </a:lnTo>
                <a:lnTo>
                  <a:pt x="7315200" y="1765792"/>
                </a:lnTo>
                <a:lnTo>
                  <a:pt x="0" y="17657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5134962"/>
            <a:ext cx="19895389" cy="5683031"/>
            <a:chOff x="0" y="0"/>
            <a:chExt cx="5239938" cy="14967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239938" cy="1496765"/>
            </a:xfrm>
            <a:custGeom>
              <a:avLst/>
              <a:gdLst/>
              <a:ahLst/>
              <a:cxnLst/>
              <a:rect l="l" t="t" r="r" b="b"/>
              <a:pathLst>
                <a:path w="5239938" h="1496765">
                  <a:moveTo>
                    <a:pt x="0" y="0"/>
                  </a:moveTo>
                  <a:lnTo>
                    <a:pt x="5239938" y="0"/>
                  </a:lnTo>
                  <a:lnTo>
                    <a:pt x="5239938" y="1496765"/>
                  </a:lnTo>
                  <a:lnTo>
                    <a:pt x="0" y="1496765"/>
                  </a:lnTo>
                  <a:close/>
                </a:path>
              </a:pathLst>
            </a:custGeom>
            <a:solidFill>
              <a:srgbClr val="5CBB5B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239938" cy="15348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4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27421" y="3563833"/>
            <a:ext cx="18392194" cy="5694467"/>
            <a:chOff x="0" y="0"/>
            <a:chExt cx="24522926" cy="7592622"/>
          </a:xfrm>
        </p:grpSpPr>
        <p:sp>
          <p:nvSpPr>
            <p:cNvPr id="7" name="TextBox 7"/>
            <p:cNvSpPr txBox="1"/>
            <p:nvPr/>
          </p:nvSpPr>
          <p:spPr>
            <a:xfrm>
              <a:off x="189794" y="-9525"/>
              <a:ext cx="9117437" cy="25749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20"/>
                </a:lnSpc>
              </a:pPr>
              <a:r>
                <a:rPr lang="en-US" sz="6350" b="1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Завдання:</a:t>
              </a:r>
            </a:p>
            <a:p>
              <a:pPr algn="l">
                <a:lnSpc>
                  <a:spcPts val="7620"/>
                </a:lnSpc>
              </a:pPr>
              <a:endParaRPr lang="en-US" sz="6350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310692"/>
              <a:ext cx="24522926" cy="52819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96274" lvl="1" indent="-348137" algn="l">
                <a:lnSpc>
                  <a:spcPts val="4514"/>
                </a:lnSpc>
                <a:buFont typeface="Arial"/>
                <a:buChar char="•"/>
              </a:pPr>
              <a:r>
                <a:rPr lang="en-US" sz="322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створити умови для активної участі кожного учня в навчальному процесі;</a:t>
              </a:r>
            </a:p>
            <a:p>
              <a:pPr algn="l">
                <a:lnSpc>
                  <a:spcPts val="4514"/>
                </a:lnSpc>
              </a:pPr>
              <a:endParaRPr lang="en-US" sz="322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696274" lvl="1" indent="-348137" algn="l">
                <a:lnSpc>
                  <a:spcPts val="4514"/>
                </a:lnSpc>
                <a:buFont typeface="Arial"/>
                <a:buChar char="•"/>
              </a:pPr>
              <a:r>
                <a:rPr lang="en-US" sz="322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розвивати пізнавальний інтерес, критичне мислення та комунікативні навички;</a:t>
              </a:r>
            </a:p>
            <a:p>
              <a:pPr algn="l">
                <a:lnSpc>
                  <a:spcPts val="4514"/>
                </a:lnSpc>
              </a:pPr>
              <a:endParaRPr lang="en-US" sz="322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696274" lvl="1" indent="-348137" algn="l">
                <a:lnSpc>
                  <a:spcPts val="4514"/>
                </a:lnSpc>
                <a:buFont typeface="Arial"/>
                <a:buChar char="•"/>
              </a:pPr>
              <a:r>
                <a:rPr lang="en-US" sz="322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формувати вміння працювати в парі та групі;</a:t>
              </a:r>
            </a:p>
            <a:p>
              <a:pPr algn="l">
                <a:lnSpc>
                  <a:spcPts val="4514"/>
                </a:lnSpc>
              </a:pPr>
              <a:endParaRPr lang="en-US" sz="322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696274" lvl="1" indent="-348137" algn="l">
                <a:lnSpc>
                  <a:spcPts val="4514"/>
                </a:lnSpc>
                <a:buFont typeface="Arial"/>
                <a:buChar char="•"/>
              </a:pPr>
              <a:r>
                <a:rPr lang="en-US" sz="322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сприяти розвитку самостійності й творчості учнів.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227421" y="632212"/>
            <a:ext cx="3043770" cy="1256613"/>
          </a:xfrm>
          <a:custGeom>
            <a:avLst/>
            <a:gdLst/>
            <a:ahLst/>
            <a:cxnLst/>
            <a:rect l="l" t="t" r="r" b="b"/>
            <a:pathLst>
              <a:path w="3043770" h="1256613">
                <a:moveTo>
                  <a:pt x="0" y="0"/>
                </a:moveTo>
                <a:lnTo>
                  <a:pt x="3043770" y="0"/>
                </a:lnTo>
                <a:lnTo>
                  <a:pt x="3043770" y="1256613"/>
                </a:lnTo>
                <a:lnTo>
                  <a:pt x="0" y="12566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227421" y="819401"/>
            <a:ext cx="15782383" cy="2207606"/>
            <a:chOff x="0" y="0"/>
            <a:chExt cx="21043177" cy="2943475"/>
          </a:xfrm>
        </p:grpSpPr>
        <p:sp>
          <p:nvSpPr>
            <p:cNvPr id="11" name="TextBox 11"/>
            <p:cNvSpPr txBox="1"/>
            <p:nvPr/>
          </p:nvSpPr>
          <p:spPr>
            <a:xfrm>
              <a:off x="244474" y="-9525"/>
              <a:ext cx="4166837" cy="12922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20"/>
                </a:lnSpc>
              </a:pPr>
              <a:r>
                <a:rPr lang="en-US" sz="6350" b="1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Мета: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471544"/>
              <a:ext cx="21043177" cy="14719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14"/>
                </a:lnSpc>
              </a:pPr>
              <a:r>
                <a:rPr lang="en-US" sz="322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активізувати пізнавальну діяльність молодших школярів шляхом використання інтерактивних методів і прийомів навчання.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51222" y="5268481"/>
            <a:ext cx="4910589" cy="4910589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02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92525" y="1028700"/>
            <a:ext cx="5126449" cy="5126449"/>
          </a:xfrm>
          <a:custGeom>
            <a:avLst/>
            <a:gdLst/>
            <a:ahLst/>
            <a:cxnLst/>
            <a:rect l="l" t="t" r="r" b="b"/>
            <a:pathLst>
              <a:path w="5126449" h="5126449">
                <a:moveTo>
                  <a:pt x="0" y="0"/>
                </a:moveTo>
                <a:lnTo>
                  <a:pt x="5126449" y="0"/>
                </a:lnTo>
                <a:lnTo>
                  <a:pt x="5126449" y="5126449"/>
                </a:lnTo>
                <a:lnTo>
                  <a:pt x="0" y="5126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678788" y="5251430"/>
            <a:ext cx="4910589" cy="491058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466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4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592230" y="1135218"/>
            <a:ext cx="4910589" cy="4910589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945F7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4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784004" y="1135218"/>
            <a:ext cx="4910589" cy="4910589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9431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4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-554914" y="163667"/>
            <a:ext cx="14294287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1"/>
              </a:lnSpc>
              <a:spcBef>
                <a:spcPct val="0"/>
              </a:spcBef>
            </a:pPr>
            <a:r>
              <a:rPr lang="en-US" sz="3192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Використання</a:t>
            </a:r>
            <a:r>
              <a:rPr lang="en-US" sz="3192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192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інтерактивних</a:t>
            </a:r>
            <a:r>
              <a:rPr lang="en-US" sz="3192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192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технологій</a:t>
            </a:r>
            <a:r>
              <a:rPr lang="en-US" sz="3192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у </a:t>
            </a:r>
            <a:r>
              <a:rPr lang="en-US" sz="3192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навчальному</a:t>
            </a:r>
            <a:r>
              <a:rPr lang="en-US" sz="3192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192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процесі</a:t>
            </a:r>
            <a:endParaRPr lang="en-US" sz="3192" b="1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3831"/>
              </a:lnSpc>
              <a:spcBef>
                <a:spcPct val="0"/>
              </a:spcBef>
            </a:pPr>
            <a:endParaRPr lang="en-US" sz="3192" b="1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9570858" y="5143500"/>
            <a:ext cx="5126449" cy="5126449"/>
          </a:xfrm>
          <a:custGeom>
            <a:avLst/>
            <a:gdLst/>
            <a:ahLst/>
            <a:cxnLst/>
            <a:rect l="l" t="t" r="r" b="b"/>
            <a:pathLst>
              <a:path w="5126449" h="5126449">
                <a:moveTo>
                  <a:pt x="0" y="0"/>
                </a:moveTo>
                <a:lnTo>
                  <a:pt x="5126449" y="0"/>
                </a:lnTo>
                <a:lnTo>
                  <a:pt x="5126449" y="5126449"/>
                </a:lnTo>
                <a:lnTo>
                  <a:pt x="0" y="5126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343292" y="5160551"/>
            <a:ext cx="5126449" cy="5126449"/>
          </a:xfrm>
          <a:custGeom>
            <a:avLst/>
            <a:gdLst/>
            <a:ahLst/>
            <a:cxnLst/>
            <a:rect l="l" t="t" r="r" b="b"/>
            <a:pathLst>
              <a:path w="5126449" h="5126449">
                <a:moveTo>
                  <a:pt x="0" y="0"/>
                </a:moveTo>
                <a:lnTo>
                  <a:pt x="5126449" y="0"/>
                </a:lnTo>
                <a:lnTo>
                  <a:pt x="5126449" y="5126449"/>
                </a:lnTo>
                <a:lnTo>
                  <a:pt x="0" y="5126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6484299" y="1028700"/>
            <a:ext cx="5126449" cy="5126449"/>
          </a:xfrm>
          <a:custGeom>
            <a:avLst/>
            <a:gdLst/>
            <a:ahLst/>
            <a:cxnLst/>
            <a:rect l="l" t="t" r="r" b="b"/>
            <a:pathLst>
              <a:path w="5126449" h="5126449">
                <a:moveTo>
                  <a:pt x="0" y="0"/>
                </a:moveTo>
                <a:lnTo>
                  <a:pt x="5126450" y="0"/>
                </a:lnTo>
                <a:lnTo>
                  <a:pt x="5126450" y="5126449"/>
                </a:lnTo>
                <a:lnTo>
                  <a:pt x="0" y="5126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2676074" y="1028700"/>
            <a:ext cx="5126449" cy="5126449"/>
          </a:xfrm>
          <a:custGeom>
            <a:avLst/>
            <a:gdLst/>
            <a:ahLst/>
            <a:cxnLst/>
            <a:rect l="l" t="t" r="r" b="b"/>
            <a:pathLst>
              <a:path w="5126449" h="5126449">
                <a:moveTo>
                  <a:pt x="0" y="0"/>
                </a:moveTo>
                <a:lnTo>
                  <a:pt x="5126449" y="0"/>
                </a:lnTo>
                <a:lnTo>
                  <a:pt x="5126449" y="5126449"/>
                </a:lnTo>
                <a:lnTo>
                  <a:pt x="0" y="5126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400455" y="1135218"/>
            <a:ext cx="4910589" cy="4910589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CBB5B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4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478304" y="2133187"/>
            <a:ext cx="4754891" cy="2914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4"/>
              </a:lnSpc>
              <a:spcBef>
                <a:spcPct val="0"/>
              </a:spcBef>
            </a:pPr>
            <a:r>
              <a:rPr lang="en-US" sz="3195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Робота в парах і групах</a:t>
            </a:r>
            <a:r>
              <a:rPr lang="en-US" sz="3195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(взаємонавчання, обговорення, виконання спільних завдань)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484299" y="2228850"/>
            <a:ext cx="5126449" cy="2914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1"/>
              </a:lnSpc>
              <a:spcBef>
                <a:spcPct val="0"/>
              </a:spcBef>
            </a:pPr>
            <a:r>
              <a:rPr lang="en-US" sz="3192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Методи розвитку критичного мислення</a:t>
            </a:r>
            <a:r>
              <a:rPr lang="en-US" sz="3192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«Мікрофон», «Мозковий штурм», «Асоціативний кущ», «Прес-метод»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676074" y="2231005"/>
            <a:ext cx="5126449" cy="194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1"/>
              </a:lnSpc>
              <a:spcBef>
                <a:spcPct val="0"/>
              </a:spcBef>
            </a:pPr>
            <a:r>
              <a:rPr lang="en-US" sz="3192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Ігрові технології:</a:t>
            </a:r>
            <a:r>
              <a:rPr lang="en-US" sz="3192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дидактичні ігри, рольові ігри, навчальні квести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702661" y="6155149"/>
            <a:ext cx="4407710" cy="2914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1"/>
              </a:lnSpc>
              <a:spcBef>
                <a:spcPct val="0"/>
              </a:spcBef>
            </a:pPr>
            <a:r>
              <a:rPr lang="en-US" sz="3192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Інтерактивні вправи з використанням ІКТ:</a:t>
            </a:r>
            <a:r>
              <a:rPr lang="en-US" sz="3192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презентації, онлайн-платформи, навчальні відео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901164" y="6155149"/>
            <a:ext cx="4465837" cy="2914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1"/>
              </a:lnSpc>
              <a:spcBef>
                <a:spcPct val="0"/>
              </a:spcBef>
            </a:pPr>
            <a:r>
              <a:rPr lang="en-US" sz="3192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Рефлексивні методи: </a:t>
            </a:r>
            <a:r>
              <a:rPr lang="en-US" sz="3192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«Смайлики настрою», «Незакінчені речення», «Сходинки успіху»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123508" y="579281"/>
            <a:ext cx="5066371" cy="2903372"/>
            <a:chOff x="0" y="0"/>
            <a:chExt cx="6755161" cy="3871162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6755161" cy="3871162"/>
              <a:chOff x="0" y="0"/>
              <a:chExt cx="3339730" cy="191389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333973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339730" h="1913890">
                    <a:moveTo>
                      <a:pt x="3215270" y="1913890"/>
                    </a:moveTo>
                    <a:lnTo>
                      <a:pt x="124460" y="1913890"/>
                    </a:lnTo>
                    <a:cubicBezTo>
                      <a:pt x="55880" y="1913890"/>
                      <a:pt x="0" y="1858010"/>
                      <a:pt x="0" y="178943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215270" y="0"/>
                    </a:lnTo>
                    <a:cubicBezTo>
                      <a:pt x="3283850" y="0"/>
                      <a:pt x="3339730" y="55880"/>
                      <a:pt x="3339730" y="124460"/>
                    </a:cubicBezTo>
                    <a:lnTo>
                      <a:pt x="3339730" y="1789430"/>
                    </a:lnTo>
                    <a:cubicBezTo>
                      <a:pt x="3339730" y="1858010"/>
                      <a:pt x="3283850" y="1913890"/>
                      <a:pt x="3215270" y="191389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id="5" name="Group 5"/>
            <p:cNvGrpSpPr/>
            <p:nvPr/>
          </p:nvGrpSpPr>
          <p:grpSpPr>
            <a:xfrm>
              <a:off x="127561" y="107468"/>
              <a:ext cx="6500038" cy="3656226"/>
              <a:chOff x="0" y="0"/>
              <a:chExt cx="1128903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1287760" cy="6348735"/>
              </a:xfrm>
              <a:custGeom>
                <a:avLst/>
                <a:gdLst/>
                <a:ahLst/>
                <a:cxnLst/>
                <a:rect l="l" t="t" r="r" b="b"/>
                <a:pathLst>
                  <a:path w="11287760" h="6348735">
                    <a:moveTo>
                      <a:pt x="0" y="5824220"/>
                    </a:moveTo>
                    <a:lnTo>
                      <a:pt x="0" y="525780"/>
                    </a:lnTo>
                    <a:cubicBezTo>
                      <a:pt x="0" y="234950"/>
                      <a:pt x="234950" y="0"/>
                      <a:pt x="525780" y="0"/>
                    </a:cubicBezTo>
                    <a:lnTo>
                      <a:pt x="10761980" y="0"/>
                    </a:lnTo>
                    <a:cubicBezTo>
                      <a:pt x="11052810" y="0"/>
                      <a:pt x="11287760" y="234950"/>
                      <a:pt x="11287760" y="525780"/>
                    </a:cubicBezTo>
                    <a:lnTo>
                      <a:pt x="11287760" y="5822950"/>
                    </a:lnTo>
                    <a:cubicBezTo>
                      <a:pt x="11287760" y="6113780"/>
                      <a:pt x="11052810" y="6348730"/>
                      <a:pt x="10761980" y="6348730"/>
                    </a:cubicBezTo>
                    <a:lnTo>
                      <a:pt x="525780" y="6348730"/>
                    </a:lnTo>
                    <a:cubicBezTo>
                      <a:pt x="236220" y="6350000"/>
                      <a:pt x="0" y="6115050"/>
                      <a:pt x="0" y="582422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t="-11581" b="-11581"/>
                </a:stretch>
              </a:blipFill>
            </p:spPr>
          </p:sp>
        </p:grpSp>
      </p:grpSp>
      <p:grpSp>
        <p:nvGrpSpPr>
          <p:cNvPr id="7" name="Group 7"/>
          <p:cNvGrpSpPr/>
          <p:nvPr/>
        </p:nvGrpSpPr>
        <p:grpSpPr>
          <a:xfrm>
            <a:off x="12923641" y="3730302"/>
            <a:ext cx="5066371" cy="2903372"/>
            <a:chOff x="0" y="0"/>
            <a:chExt cx="6755161" cy="3871162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6755161" cy="3871162"/>
              <a:chOff x="0" y="0"/>
              <a:chExt cx="3339730" cy="191389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333973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339730" h="1913890">
                    <a:moveTo>
                      <a:pt x="3215270" y="1913890"/>
                    </a:moveTo>
                    <a:lnTo>
                      <a:pt x="124460" y="1913890"/>
                    </a:lnTo>
                    <a:cubicBezTo>
                      <a:pt x="55880" y="1913890"/>
                      <a:pt x="0" y="1858010"/>
                      <a:pt x="0" y="178943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215270" y="0"/>
                    </a:lnTo>
                    <a:cubicBezTo>
                      <a:pt x="3283850" y="0"/>
                      <a:pt x="3339730" y="55880"/>
                      <a:pt x="3339730" y="124460"/>
                    </a:cubicBezTo>
                    <a:lnTo>
                      <a:pt x="3339730" y="1789430"/>
                    </a:lnTo>
                    <a:cubicBezTo>
                      <a:pt x="3339730" y="1858010"/>
                      <a:pt x="3283850" y="1913890"/>
                      <a:pt x="3215270" y="191389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id="10" name="Group 10"/>
            <p:cNvGrpSpPr/>
            <p:nvPr/>
          </p:nvGrpSpPr>
          <p:grpSpPr>
            <a:xfrm>
              <a:off x="127561" y="107468"/>
              <a:ext cx="6500038" cy="3656226"/>
              <a:chOff x="0" y="0"/>
              <a:chExt cx="1128903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1287760" cy="6348735"/>
              </a:xfrm>
              <a:custGeom>
                <a:avLst/>
                <a:gdLst/>
                <a:ahLst/>
                <a:cxnLst/>
                <a:rect l="l" t="t" r="r" b="b"/>
                <a:pathLst>
                  <a:path w="11287760" h="6348735">
                    <a:moveTo>
                      <a:pt x="0" y="5824220"/>
                    </a:moveTo>
                    <a:lnTo>
                      <a:pt x="0" y="525780"/>
                    </a:lnTo>
                    <a:cubicBezTo>
                      <a:pt x="0" y="234950"/>
                      <a:pt x="234950" y="0"/>
                      <a:pt x="525780" y="0"/>
                    </a:cubicBezTo>
                    <a:lnTo>
                      <a:pt x="10761980" y="0"/>
                    </a:lnTo>
                    <a:cubicBezTo>
                      <a:pt x="11052810" y="0"/>
                      <a:pt x="11287760" y="234950"/>
                      <a:pt x="11287760" y="525780"/>
                    </a:cubicBezTo>
                    <a:lnTo>
                      <a:pt x="11287760" y="5822950"/>
                    </a:lnTo>
                    <a:cubicBezTo>
                      <a:pt x="11287760" y="6113780"/>
                      <a:pt x="11052810" y="6348730"/>
                      <a:pt x="10761980" y="6348730"/>
                    </a:cubicBezTo>
                    <a:lnTo>
                      <a:pt x="525780" y="6348730"/>
                    </a:lnTo>
                    <a:cubicBezTo>
                      <a:pt x="236220" y="6350000"/>
                      <a:pt x="0" y="6115050"/>
                      <a:pt x="0" y="582422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t="-21118" b="-21118"/>
                </a:stretch>
              </a:blipFill>
            </p:spPr>
          </p:sp>
        </p:grpSp>
      </p:grpSp>
      <p:grpSp>
        <p:nvGrpSpPr>
          <p:cNvPr id="12" name="Group 12"/>
          <p:cNvGrpSpPr/>
          <p:nvPr/>
        </p:nvGrpSpPr>
        <p:grpSpPr>
          <a:xfrm>
            <a:off x="10792766" y="6881324"/>
            <a:ext cx="5066371" cy="2903372"/>
            <a:chOff x="0" y="0"/>
            <a:chExt cx="6755161" cy="3871162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6755161" cy="3871162"/>
              <a:chOff x="0" y="0"/>
              <a:chExt cx="3339730" cy="191389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33973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339730" h="1913890">
                    <a:moveTo>
                      <a:pt x="3215270" y="1913890"/>
                    </a:moveTo>
                    <a:lnTo>
                      <a:pt x="124460" y="1913890"/>
                    </a:lnTo>
                    <a:cubicBezTo>
                      <a:pt x="55880" y="1913890"/>
                      <a:pt x="0" y="1858010"/>
                      <a:pt x="0" y="178943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215270" y="0"/>
                    </a:lnTo>
                    <a:cubicBezTo>
                      <a:pt x="3283850" y="0"/>
                      <a:pt x="3339730" y="55880"/>
                      <a:pt x="3339730" y="124460"/>
                    </a:cubicBezTo>
                    <a:lnTo>
                      <a:pt x="3339730" y="1789430"/>
                    </a:lnTo>
                    <a:cubicBezTo>
                      <a:pt x="3339730" y="1858010"/>
                      <a:pt x="3283850" y="1913890"/>
                      <a:pt x="3215270" y="191389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id="15" name="Group 15"/>
            <p:cNvGrpSpPr/>
            <p:nvPr/>
          </p:nvGrpSpPr>
          <p:grpSpPr>
            <a:xfrm>
              <a:off x="127561" y="107468"/>
              <a:ext cx="6500038" cy="3656226"/>
              <a:chOff x="0" y="0"/>
              <a:chExt cx="11289030" cy="63500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1287760" cy="6348735"/>
              </a:xfrm>
              <a:custGeom>
                <a:avLst/>
                <a:gdLst/>
                <a:ahLst/>
                <a:cxnLst/>
                <a:rect l="l" t="t" r="r" b="b"/>
                <a:pathLst>
                  <a:path w="11287760" h="6348735">
                    <a:moveTo>
                      <a:pt x="0" y="5824220"/>
                    </a:moveTo>
                    <a:lnTo>
                      <a:pt x="0" y="525780"/>
                    </a:lnTo>
                    <a:cubicBezTo>
                      <a:pt x="0" y="234950"/>
                      <a:pt x="234950" y="0"/>
                      <a:pt x="525780" y="0"/>
                    </a:cubicBezTo>
                    <a:lnTo>
                      <a:pt x="10761980" y="0"/>
                    </a:lnTo>
                    <a:cubicBezTo>
                      <a:pt x="11052810" y="0"/>
                      <a:pt x="11287760" y="234950"/>
                      <a:pt x="11287760" y="525780"/>
                    </a:cubicBezTo>
                    <a:lnTo>
                      <a:pt x="11287760" y="5822950"/>
                    </a:lnTo>
                    <a:cubicBezTo>
                      <a:pt x="11287760" y="6113780"/>
                      <a:pt x="11052810" y="6348730"/>
                      <a:pt x="10761980" y="6348730"/>
                    </a:cubicBezTo>
                    <a:lnTo>
                      <a:pt x="525780" y="6348730"/>
                    </a:lnTo>
                    <a:cubicBezTo>
                      <a:pt x="236220" y="6350000"/>
                      <a:pt x="0" y="6115050"/>
                      <a:pt x="0" y="582422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t="-50156" b="-29055"/>
                </a:stretch>
              </a:blipFill>
            </p:spPr>
          </p:sp>
        </p:grpSp>
      </p:grpSp>
      <p:sp>
        <p:nvSpPr>
          <p:cNvPr id="17" name="Freeform 17"/>
          <p:cNvSpPr/>
          <p:nvPr/>
        </p:nvSpPr>
        <p:spPr>
          <a:xfrm rot="-437790">
            <a:off x="11914386" y="85070"/>
            <a:ext cx="1378472" cy="609034"/>
          </a:xfrm>
          <a:custGeom>
            <a:avLst/>
            <a:gdLst/>
            <a:ahLst/>
            <a:cxnLst/>
            <a:rect l="l" t="t" r="r" b="b"/>
            <a:pathLst>
              <a:path w="1378472" h="609034">
                <a:moveTo>
                  <a:pt x="0" y="0"/>
                </a:moveTo>
                <a:lnTo>
                  <a:pt x="1378472" y="0"/>
                </a:lnTo>
                <a:lnTo>
                  <a:pt x="1378472" y="609034"/>
                </a:lnTo>
                <a:lnTo>
                  <a:pt x="0" y="6090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603567">
            <a:off x="15512554" y="3006766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4" y="0"/>
                </a:lnTo>
                <a:lnTo>
                  <a:pt x="1803504" y="796820"/>
                </a:lnTo>
                <a:lnTo>
                  <a:pt x="0" y="79682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288384">
            <a:off x="11089926" y="6479139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3" y="0"/>
                </a:lnTo>
                <a:lnTo>
                  <a:pt x="1803503" y="796821"/>
                </a:lnTo>
                <a:lnTo>
                  <a:pt x="0" y="7968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-699261">
            <a:off x="15159398" y="-4056782"/>
            <a:ext cx="4913938" cy="5939925"/>
          </a:xfrm>
          <a:custGeom>
            <a:avLst/>
            <a:gdLst/>
            <a:ahLst/>
            <a:cxnLst/>
            <a:rect l="l" t="t" r="r" b="b"/>
            <a:pathLst>
              <a:path w="4913938" h="5939925">
                <a:moveTo>
                  <a:pt x="0" y="0"/>
                </a:moveTo>
                <a:lnTo>
                  <a:pt x="4913938" y="0"/>
                </a:lnTo>
                <a:lnTo>
                  <a:pt x="4913938" y="5939926"/>
                </a:lnTo>
                <a:lnTo>
                  <a:pt x="0" y="593992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1682440">
            <a:off x="16609584" y="7665133"/>
            <a:ext cx="1169454" cy="4231576"/>
          </a:xfrm>
          <a:custGeom>
            <a:avLst/>
            <a:gdLst/>
            <a:ahLst/>
            <a:cxnLst/>
            <a:rect l="l" t="t" r="r" b="b"/>
            <a:pathLst>
              <a:path w="1169454" h="4231576">
                <a:moveTo>
                  <a:pt x="0" y="0"/>
                </a:moveTo>
                <a:lnTo>
                  <a:pt x="1169454" y="0"/>
                </a:lnTo>
                <a:lnTo>
                  <a:pt x="1169454" y="4231576"/>
                </a:lnTo>
                <a:lnTo>
                  <a:pt x="0" y="423157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216352" y="1289852"/>
            <a:ext cx="10576414" cy="6729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40"/>
              </a:lnSpc>
              <a:spcBef>
                <a:spcPct val="0"/>
              </a:spcBef>
            </a:pPr>
            <a:r>
              <a:rPr lang="en-US" sz="3171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Результативність роботи</a:t>
            </a:r>
          </a:p>
          <a:p>
            <a:pPr algn="l">
              <a:lnSpc>
                <a:spcPts val="4440"/>
              </a:lnSpc>
              <a:spcBef>
                <a:spcPct val="0"/>
              </a:spcBef>
            </a:pPr>
            <a:endParaRPr lang="en-US" sz="3171" b="1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4440"/>
              </a:lnSpc>
              <a:spcBef>
                <a:spcPct val="0"/>
              </a:spcBef>
            </a:pPr>
            <a:r>
              <a:rPr lang="en-US" sz="317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Використання інтерактивних методів сприяє:</a:t>
            </a:r>
          </a:p>
          <a:p>
            <a:pPr marL="684750" lvl="1" indent="-342375" algn="l">
              <a:lnSpc>
                <a:spcPts val="4440"/>
              </a:lnSpc>
              <a:buFont typeface="Arial"/>
              <a:buChar char="•"/>
            </a:pPr>
            <a:r>
              <a:rPr lang="en-US" sz="317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підвищенню пізнавальної активності та мотивації до навчання;</a:t>
            </a:r>
          </a:p>
          <a:p>
            <a:pPr marL="684750" lvl="1" indent="-342375" algn="l">
              <a:lnSpc>
                <a:spcPts val="4440"/>
              </a:lnSpc>
              <a:buFont typeface="Arial"/>
              <a:buChar char="•"/>
            </a:pPr>
            <a:r>
              <a:rPr lang="en-US" sz="317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покращенню якості засвоєння навчального матеріалу;</a:t>
            </a:r>
          </a:p>
          <a:p>
            <a:pPr marL="684750" lvl="1" indent="-342375" algn="l">
              <a:lnSpc>
                <a:spcPts val="4440"/>
              </a:lnSpc>
              <a:buFont typeface="Arial"/>
              <a:buChar char="•"/>
            </a:pPr>
            <a:r>
              <a:rPr lang="en-US" sz="317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розвитку мовленнєвих, соціальних та творчих здібностей учнів;</a:t>
            </a:r>
          </a:p>
          <a:p>
            <a:pPr marL="684750" lvl="1" indent="-342375" algn="l">
              <a:lnSpc>
                <a:spcPts val="4440"/>
              </a:lnSpc>
              <a:buFont typeface="Arial"/>
              <a:buChar char="•"/>
            </a:pPr>
            <a:r>
              <a:rPr lang="en-US" sz="317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формуванню позитивного психологічного клімату в класі;</a:t>
            </a:r>
          </a:p>
          <a:p>
            <a:pPr marL="684750" lvl="1" indent="-342375" algn="l">
              <a:lnSpc>
                <a:spcPts val="4440"/>
              </a:lnSpc>
              <a:buFont typeface="Arial"/>
              <a:buChar char="•"/>
            </a:pPr>
            <a:r>
              <a:rPr lang="en-US" sz="317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зростанню впевненості дітей у власних силах.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173897" y="3903855"/>
            <a:ext cx="5666364" cy="4057943"/>
          </a:xfrm>
          <a:custGeom>
            <a:avLst/>
            <a:gdLst/>
            <a:ahLst/>
            <a:cxnLst/>
            <a:rect l="l" t="t" r="r" b="b"/>
            <a:pathLst>
              <a:path w="5666364" h="4057943">
                <a:moveTo>
                  <a:pt x="0" y="0"/>
                </a:moveTo>
                <a:lnTo>
                  <a:pt x="5666364" y="0"/>
                </a:lnTo>
                <a:lnTo>
                  <a:pt x="5666364" y="4057943"/>
                </a:lnTo>
                <a:lnTo>
                  <a:pt x="0" y="40579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-104848" y="3896788"/>
            <a:ext cx="5616574" cy="4022286"/>
          </a:xfrm>
          <a:custGeom>
            <a:avLst/>
            <a:gdLst/>
            <a:ahLst/>
            <a:cxnLst/>
            <a:rect l="l" t="t" r="r" b="b"/>
            <a:pathLst>
              <a:path w="5616574" h="4022286">
                <a:moveTo>
                  <a:pt x="0" y="0"/>
                </a:moveTo>
                <a:lnTo>
                  <a:pt x="5616574" y="0"/>
                </a:lnTo>
                <a:lnTo>
                  <a:pt x="5616574" y="4022286"/>
                </a:lnTo>
                <a:lnTo>
                  <a:pt x="0" y="40222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8492899" y="3906322"/>
            <a:ext cx="5683745" cy="4070391"/>
          </a:xfrm>
          <a:custGeom>
            <a:avLst/>
            <a:gdLst/>
            <a:ahLst/>
            <a:cxnLst/>
            <a:rect l="l" t="t" r="r" b="b"/>
            <a:pathLst>
              <a:path w="5683745" h="4070391">
                <a:moveTo>
                  <a:pt x="0" y="0"/>
                </a:moveTo>
                <a:lnTo>
                  <a:pt x="5683745" y="0"/>
                </a:lnTo>
                <a:lnTo>
                  <a:pt x="5683745" y="4070390"/>
                </a:lnTo>
                <a:lnTo>
                  <a:pt x="0" y="40703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>
            <a:off x="12904448" y="3903855"/>
            <a:ext cx="5666364" cy="4057943"/>
          </a:xfrm>
          <a:custGeom>
            <a:avLst/>
            <a:gdLst/>
            <a:ahLst/>
            <a:cxnLst/>
            <a:rect l="l" t="t" r="r" b="b"/>
            <a:pathLst>
              <a:path w="5666364" h="4057943">
                <a:moveTo>
                  <a:pt x="0" y="0"/>
                </a:moveTo>
                <a:lnTo>
                  <a:pt x="5666364" y="0"/>
                </a:lnTo>
                <a:lnTo>
                  <a:pt x="5666364" y="4057943"/>
                </a:lnTo>
                <a:lnTo>
                  <a:pt x="0" y="40579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25268" y="4334386"/>
            <a:ext cx="3156342" cy="2054492"/>
          </a:xfrm>
          <a:custGeom>
            <a:avLst/>
            <a:gdLst/>
            <a:ahLst/>
            <a:cxnLst/>
            <a:rect l="l" t="t" r="r" b="b"/>
            <a:pathLst>
              <a:path w="3156342" h="2054492">
                <a:moveTo>
                  <a:pt x="0" y="0"/>
                </a:moveTo>
                <a:lnTo>
                  <a:pt x="3156342" y="0"/>
                </a:lnTo>
                <a:lnTo>
                  <a:pt x="3156342" y="2054492"/>
                </a:lnTo>
                <a:lnTo>
                  <a:pt x="0" y="20544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432995" y="3801857"/>
            <a:ext cx="3148169" cy="3119549"/>
          </a:xfrm>
          <a:custGeom>
            <a:avLst/>
            <a:gdLst/>
            <a:ahLst/>
            <a:cxnLst/>
            <a:rect l="l" t="t" r="r" b="b"/>
            <a:pathLst>
              <a:path w="3148169" h="3119549">
                <a:moveTo>
                  <a:pt x="0" y="0"/>
                </a:moveTo>
                <a:lnTo>
                  <a:pt x="3148169" y="0"/>
                </a:lnTo>
                <a:lnTo>
                  <a:pt x="3148169" y="3119549"/>
                </a:lnTo>
                <a:lnTo>
                  <a:pt x="0" y="31195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944731" y="3744496"/>
            <a:ext cx="2855248" cy="3176911"/>
          </a:xfrm>
          <a:custGeom>
            <a:avLst/>
            <a:gdLst/>
            <a:ahLst/>
            <a:cxnLst/>
            <a:rect l="l" t="t" r="r" b="b"/>
            <a:pathLst>
              <a:path w="2855248" h="3176911">
                <a:moveTo>
                  <a:pt x="0" y="0"/>
                </a:moveTo>
                <a:lnTo>
                  <a:pt x="2855248" y="0"/>
                </a:lnTo>
                <a:lnTo>
                  <a:pt x="2855248" y="3176910"/>
                </a:lnTo>
                <a:lnTo>
                  <a:pt x="0" y="317691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084342" y="3973064"/>
            <a:ext cx="3430907" cy="2719773"/>
          </a:xfrm>
          <a:custGeom>
            <a:avLst/>
            <a:gdLst/>
            <a:ahLst/>
            <a:cxnLst/>
            <a:rect l="l" t="t" r="r" b="b"/>
            <a:pathLst>
              <a:path w="3430907" h="2719773">
                <a:moveTo>
                  <a:pt x="0" y="0"/>
                </a:moveTo>
                <a:lnTo>
                  <a:pt x="3430907" y="0"/>
                </a:lnTo>
                <a:lnTo>
                  <a:pt x="3430907" y="2719774"/>
                </a:lnTo>
                <a:lnTo>
                  <a:pt x="0" y="271977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918930" y="684298"/>
            <a:ext cx="14450140" cy="1194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64"/>
              </a:lnSpc>
              <a:spcBef>
                <a:spcPct val="0"/>
              </a:spcBef>
            </a:pPr>
            <a:r>
              <a:rPr lang="en-US" sz="6974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Навчально-методична робота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2296" y="6947568"/>
            <a:ext cx="4022286" cy="812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84"/>
              </a:lnSpc>
              <a:spcBef>
                <a:spcPct val="0"/>
              </a:spcBef>
            </a:pPr>
            <a:r>
              <a:rPr lang="en-US" sz="4774" u="sng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Навчальна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13765" y="6947568"/>
            <a:ext cx="4022286" cy="1659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84"/>
              </a:lnSpc>
              <a:spcBef>
                <a:spcPct val="0"/>
              </a:spcBef>
            </a:pPr>
            <a:r>
              <a:rPr lang="en-US" sz="4774" u="sng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Виховна</a:t>
            </a:r>
          </a:p>
          <a:p>
            <a:pPr algn="ctr">
              <a:lnSpc>
                <a:spcPts val="6684"/>
              </a:lnSpc>
              <a:spcBef>
                <a:spcPct val="0"/>
              </a:spcBef>
            </a:pPr>
            <a:endParaRPr lang="en-US" sz="4774" u="sng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362523" y="6947568"/>
            <a:ext cx="4022286" cy="1659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84"/>
              </a:lnSpc>
              <a:spcBef>
                <a:spcPct val="0"/>
              </a:spcBef>
            </a:pPr>
            <a:r>
              <a:rPr lang="en-US" sz="4774" u="sng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Творча</a:t>
            </a:r>
          </a:p>
          <a:p>
            <a:pPr algn="ctr">
              <a:lnSpc>
                <a:spcPts val="6684"/>
              </a:lnSpc>
              <a:spcBef>
                <a:spcPct val="0"/>
              </a:spcBef>
            </a:pPr>
            <a:endParaRPr lang="en-US" sz="4774" u="sng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3865272" y="6947568"/>
            <a:ext cx="4022286" cy="1659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84"/>
              </a:lnSpc>
              <a:spcBef>
                <a:spcPct val="0"/>
              </a:spcBef>
            </a:pPr>
            <a:r>
              <a:rPr lang="en-US" sz="4774" u="sng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Методична</a:t>
            </a:r>
          </a:p>
          <a:p>
            <a:pPr algn="ctr">
              <a:lnSpc>
                <a:spcPts val="6684"/>
              </a:lnSpc>
              <a:spcBef>
                <a:spcPct val="0"/>
              </a:spcBef>
            </a:pPr>
            <a:endParaRPr lang="en-US" sz="4774" u="sng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8600" y="2324100"/>
            <a:ext cx="19231657" cy="6136401"/>
            <a:chOff x="0" y="0"/>
            <a:chExt cx="5065128" cy="16161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65128" cy="1616171"/>
            </a:xfrm>
            <a:custGeom>
              <a:avLst/>
              <a:gdLst/>
              <a:ahLst/>
              <a:cxnLst/>
              <a:rect l="l" t="t" r="r" b="b"/>
              <a:pathLst>
                <a:path w="5065128" h="1616171">
                  <a:moveTo>
                    <a:pt x="0" y="0"/>
                  </a:moveTo>
                  <a:lnTo>
                    <a:pt x="5065128" y="0"/>
                  </a:lnTo>
                  <a:lnTo>
                    <a:pt x="5065128" y="1616171"/>
                  </a:lnTo>
                  <a:lnTo>
                    <a:pt x="0" y="1616171"/>
                  </a:lnTo>
                  <a:close/>
                </a:path>
              </a:pathLst>
            </a:custGeom>
            <a:solidFill>
              <a:srgbClr val="5CBB5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65128" cy="16542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73708" y="2575242"/>
            <a:ext cx="16940584" cy="5050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84"/>
              </a:lnSpc>
              <a:spcBef>
                <a:spcPct val="0"/>
              </a:spcBef>
            </a:pPr>
            <a:r>
              <a:rPr lang="en-US" sz="477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Працюючи над проблемою, я намагаюся використовувати</a:t>
            </a:r>
          </a:p>
          <a:p>
            <a:pPr algn="ctr">
              <a:lnSpc>
                <a:spcPts val="6684"/>
              </a:lnSpc>
              <a:spcBef>
                <a:spcPct val="0"/>
              </a:spcBef>
            </a:pPr>
            <a:r>
              <a:rPr lang="en-US" sz="477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інноваційні підходи, комп‘ютерні технології, ігрові вправи.</a:t>
            </a:r>
          </a:p>
          <a:p>
            <a:pPr algn="ctr">
              <a:lnSpc>
                <a:spcPts val="6684"/>
              </a:lnSpc>
              <a:spcBef>
                <a:spcPct val="0"/>
              </a:spcBef>
            </a:pPr>
            <a:r>
              <a:rPr lang="en-US" sz="477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Систематично проводжу уроки з використанням</a:t>
            </a:r>
          </a:p>
          <a:p>
            <a:pPr algn="ctr">
              <a:lnSpc>
                <a:spcPts val="6684"/>
              </a:lnSpc>
              <a:spcBef>
                <a:spcPct val="0"/>
              </a:spcBef>
            </a:pPr>
            <a:r>
              <a:rPr lang="en-US" sz="477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інтерактивних прийомів.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38600" y="519588"/>
            <a:ext cx="11166932" cy="1062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44"/>
              </a:lnSpc>
              <a:spcBef>
                <a:spcPct val="0"/>
              </a:spcBef>
            </a:pPr>
            <a:r>
              <a:rPr lang="en-US" sz="6174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Навчальна</a:t>
            </a:r>
            <a:r>
              <a:rPr lang="en-US" sz="6174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6174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діяльність</a:t>
            </a:r>
            <a:endParaRPr lang="en-US" sz="6174" b="1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1000186" y="1739420"/>
            <a:ext cx="3196629" cy="2504702"/>
            <a:chOff x="0" y="0"/>
            <a:chExt cx="1013643" cy="7942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13643" cy="794234"/>
            </a:xfrm>
            <a:custGeom>
              <a:avLst/>
              <a:gdLst/>
              <a:ahLst/>
              <a:cxnLst/>
              <a:rect l="l" t="t" r="r" b="b"/>
              <a:pathLst>
                <a:path w="1013643" h="794234">
                  <a:moveTo>
                    <a:pt x="0" y="0"/>
                  </a:moveTo>
                  <a:lnTo>
                    <a:pt x="810443" y="0"/>
                  </a:lnTo>
                  <a:lnTo>
                    <a:pt x="1013643" y="397117"/>
                  </a:lnTo>
                  <a:lnTo>
                    <a:pt x="810443" y="794234"/>
                  </a:lnTo>
                  <a:lnTo>
                    <a:pt x="0" y="794234"/>
                  </a:lnTo>
                  <a:lnTo>
                    <a:pt x="203200" y="3971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214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77800" y="-38100"/>
              <a:ext cx="759643" cy="8323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1000186" y="4512760"/>
            <a:ext cx="3196629" cy="2504702"/>
            <a:chOff x="0" y="0"/>
            <a:chExt cx="1013643" cy="79423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13643" cy="794234"/>
            </a:xfrm>
            <a:custGeom>
              <a:avLst/>
              <a:gdLst/>
              <a:ahLst/>
              <a:cxnLst/>
              <a:rect l="l" t="t" r="r" b="b"/>
              <a:pathLst>
                <a:path w="1013643" h="794234">
                  <a:moveTo>
                    <a:pt x="0" y="0"/>
                  </a:moveTo>
                  <a:lnTo>
                    <a:pt x="810443" y="0"/>
                  </a:lnTo>
                  <a:lnTo>
                    <a:pt x="1013643" y="397117"/>
                  </a:lnTo>
                  <a:lnTo>
                    <a:pt x="810443" y="794234"/>
                  </a:lnTo>
                  <a:lnTo>
                    <a:pt x="0" y="794234"/>
                  </a:lnTo>
                  <a:lnTo>
                    <a:pt x="203200" y="3971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214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177800" y="-38100"/>
              <a:ext cx="759643" cy="8323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4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1000186" y="7252265"/>
            <a:ext cx="3196629" cy="2504702"/>
            <a:chOff x="0" y="0"/>
            <a:chExt cx="1013643" cy="79423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643" cy="794234"/>
            </a:xfrm>
            <a:custGeom>
              <a:avLst/>
              <a:gdLst/>
              <a:ahLst/>
              <a:cxnLst/>
              <a:rect l="l" t="t" r="r" b="b"/>
              <a:pathLst>
                <a:path w="1013643" h="794234">
                  <a:moveTo>
                    <a:pt x="0" y="0"/>
                  </a:moveTo>
                  <a:lnTo>
                    <a:pt x="810443" y="0"/>
                  </a:lnTo>
                  <a:lnTo>
                    <a:pt x="1013643" y="397117"/>
                  </a:lnTo>
                  <a:lnTo>
                    <a:pt x="810443" y="794234"/>
                  </a:lnTo>
                  <a:lnTo>
                    <a:pt x="0" y="794234"/>
                  </a:lnTo>
                  <a:lnTo>
                    <a:pt x="203200" y="3971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2140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177800" y="-38100"/>
              <a:ext cx="759643" cy="8323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4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248249" y="1457504"/>
            <a:ext cx="9791502" cy="2402412"/>
            <a:chOff x="0" y="0"/>
            <a:chExt cx="2578832" cy="63273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578832" cy="632734"/>
            </a:xfrm>
            <a:custGeom>
              <a:avLst/>
              <a:gdLst/>
              <a:ahLst/>
              <a:cxnLst/>
              <a:rect l="l" t="t" r="r" b="b"/>
              <a:pathLst>
                <a:path w="2578832" h="632734">
                  <a:moveTo>
                    <a:pt x="0" y="0"/>
                  </a:moveTo>
                  <a:lnTo>
                    <a:pt x="2578832" y="0"/>
                  </a:lnTo>
                  <a:lnTo>
                    <a:pt x="2578832" y="632734"/>
                  </a:lnTo>
                  <a:lnTo>
                    <a:pt x="0" y="632734"/>
                  </a:lnTo>
                  <a:close/>
                </a:path>
              </a:pathLst>
            </a:custGeom>
            <a:solidFill>
              <a:srgbClr val="C2FFE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578832" cy="6708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4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248249" y="94075"/>
            <a:ext cx="12115800" cy="20866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64"/>
              </a:lnSpc>
              <a:spcBef>
                <a:spcPct val="0"/>
              </a:spcBef>
            </a:pPr>
            <a:r>
              <a:rPr lang="en-US" sz="5974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Форми</a:t>
            </a:r>
            <a:r>
              <a:rPr lang="en-US" sz="5974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5974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проведення</a:t>
            </a:r>
            <a:r>
              <a:rPr lang="en-US" sz="5974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5974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уроків</a:t>
            </a:r>
            <a:endParaRPr lang="en-US" sz="5974" b="1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8364"/>
              </a:lnSpc>
              <a:spcBef>
                <a:spcPct val="0"/>
              </a:spcBef>
            </a:pPr>
            <a:r>
              <a:rPr lang="en-US" sz="5974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46150" y="2542825"/>
            <a:ext cx="2504702" cy="812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84"/>
              </a:lnSpc>
              <a:spcBef>
                <a:spcPct val="0"/>
              </a:spcBef>
            </a:pPr>
            <a:r>
              <a:rPr lang="en-US" sz="477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Урок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46150" y="5299247"/>
            <a:ext cx="2504702" cy="812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84"/>
              </a:lnSpc>
              <a:spcBef>
                <a:spcPct val="0"/>
              </a:spcBef>
            </a:pPr>
            <a:r>
              <a:rPr lang="en-US" sz="477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Урок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46150" y="7934926"/>
            <a:ext cx="2504702" cy="812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84"/>
              </a:lnSpc>
              <a:spcBef>
                <a:spcPct val="0"/>
              </a:spcBef>
            </a:pPr>
            <a:r>
              <a:rPr lang="en-US" sz="477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Урок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248249" y="4183766"/>
            <a:ext cx="9791502" cy="2402412"/>
            <a:chOff x="0" y="0"/>
            <a:chExt cx="2578832" cy="63273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578832" cy="632734"/>
            </a:xfrm>
            <a:custGeom>
              <a:avLst/>
              <a:gdLst/>
              <a:ahLst/>
              <a:cxnLst/>
              <a:rect l="l" t="t" r="r" b="b"/>
              <a:pathLst>
                <a:path w="2578832" h="632734">
                  <a:moveTo>
                    <a:pt x="0" y="0"/>
                  </a:moveTo>
                  <a:lnTo>
                    <a:pt x="2578832" y="0"/>
                  </a:lnTo>
                  <a:lnTo>
                    <a:pt x="2578832" y="632734"/>
                  </a:lnTo>
                  <a:lnTo>
                    <a:pt x="0" y="632734"/>
                  </a:lnTo>
                  <a:close/>
                </a:path>
              </a:pathLst>
            </a:custGeom>
            <a:solidFill>
              <a:srgbClr val="39C697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2578832" cy="6708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4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248249" y="6906301"/>
            <a:ext cx="9791502" cy="2402412"/>
            <a:chOff x="0" y="0"/>
            <a:chExt cx="2578832" cy="63273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578832" cy="632734"/>
            </a:xfrm>
            <a:custGeom>
              <a:avLst/>
              <a:gdLst/>
              <a:ahLst/>
              <a:cxnLst/>
              <a:rect l="l" t="t" r="r" b="b"/>
              <a:pathLst>
                <a:path w="2578832" h="632734">
                  <a:moveTo>
                    <a:pt x="0" y="0"/>
                  </a:moveTo>
                  <a:lnTo>
                    <a:pt x="2578832" y="0"/>
                  </a:lnTo>
                  <a:lnTo>
                    <a:pt x="2578832" y="632734"/>
                  </a:lnTo>
                  <a:lnTo>
                    <a:pt x="0" y="632734"/>
                  </a:lnTo>
                  <a:close/>
                </a:path>
              </a:pathLst>
            </a:custGeom>
            <a:solidFill>
              <a:srgbClr val="1F8764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578832" cy="6708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4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4248249" y="1307731"/>
            <a:ext cx="9791502" cy="2507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30908" lvl="1" indent="-515454" algn="l">
              <a:lnSpc>
                <a:spcPts val="6684"/>
              </a:lnSpc>
              <a:buFont typeface="Arial"/>
              <a:buChar char="•"/>
            </a:pPr>
            <a:r>
              <a:rPr lang="en-US" sz="477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Казка</a:t>
            </a:r>
          </a:p>
          <a:p>
            <a:pPr marL="1030908" lvl="1" indent="-515454" algn="l">
              <a:lnSpc>
                <a:spcPts val="6684"/>
              </a:lnSpc>
              <a:buFont typeface="Arial"/>
              <a:buChar char="•"/>
            </a:pPr>
            <a:r>
              <a:rPr lang="en-US" sz="477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Мандрівка</a:t>
            </a:r>
          </a:p>
          <a:p>
            <a:pPr marL="1030908" lvl="1" indent="-515454" algn="l">
              <a:lnSpc>
                <a:spcPts val="6684"/>
              </a:lnSpc>
              <a:buFont typeface="Arial"/>
              <a:buChar char="•"/>
            </a:pPr>
            <a:r>
              <a:rPr lang="en-US" sz="477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Екскурсія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248249" y="4451522"/>
            <a:ext cx="9791502" cy="1659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30908" lvl="1" indent="-515454" algn="l">
              <a:lnSpc>
                <a:spcPts val="6684"/>
              </a:lnSpc>
              <a:buFont typeface="Arial"/>
              <a:buChar char="•"/>
            </a:pPr>
            <a:r>
              <a:rPr lang="en-US" sz="477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Змагання</a:t>
            </a:r>
          </a:p>
          <a:p>
            <a:pPr marL="1030908" lvl="1" indent="-515454" algn="l">
              <a:lnSpc>
                <a:spcPts val="6684"/>
              </a:lnSpc>
              <a:buFont typeface="Arial"/>
              <a:buChar char="•"/>
            </a:pPr>
            <a:r>
              <a:rPr lang="en-US" sz="477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Гра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048000" y="7176728"/>
            <a:ext cx="8077199" cy="16549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30908" lvl="1" indent="-515454" algn="ctr">
              <a:lnSpc>
                <a:spcPts val="6684"/>
              </a:lnSpc>
              <a:buFont typeface="Arial"/>
              <a:buChar char="•"/>
            </a:pP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Усний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журнал</a:t>
            </a:r>
            <a:endParaRPr lang="en-US" sz="4774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030908" lvl="1" indent="-515454" algn="ctr">
              <a:lnSpc>
                <a:spcPts val="6684"/>
              </a:lnSpc>
              <a:buFont typeface="Arial"/>
              <a:buChar char="•"/>
            </a:pP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Інтегрований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90800" y="2324100"/>
            <a:ext cx="22579088" cy="6255464"/>
            <a:chOff x="0" y="0"/>
            <a:chExt cx="5946756" cy="16475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46756" cy="1647529"/>
            </a:xfrm>
            <a:custGeom>
              <a:avLst/>
              <a:gdLst/>
              <a:ahLst/>
              <a:cxnLst/>
              <a:rect l="l" t="t" r="r" b="b"/>
              <a:pathLst>
                <a:path w="5946756" h="1647529">
                  <a:moveTo>
                    <a:pt x="0" y="0"/>
                  </a:moveTo>
                  <a:lnTo>
                    <a:pt x="5946756" y="0"/>
                  </a:lnTo>
                  <a:lnTo>
                    <a:pt x="5946756" y="1647529"/>
                  </a:lnTo>
                  <a:lnTo>
                    <a:pt x="0" y="1647529"/>
                  </a:lnTo>
                  <a:close/>
                </a:path>
              </a:pathLst>
            </a:custGeom>
            <a:solidFill>
              <a:srgbClr val="5CBB5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946756" cy="16856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541799" y="2930207"/>
            <a:ext cx="15204401" cy="4340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4087" lvl="1" indent="-537044" algn="l">
              <a:lnSpc>
                <a:spcPts val="6964"/>
              </a:lnSpc>
              <a:buFont typeface="Arial"/>
              <a:buChar char="•"/>
            </a:pPr>
            <a:r>
              <a:rPr lang="en-US" sz="49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особистісно</a:t>
            </a:r>
            <a:r>
              <a:rPr lang="en-US" sz="49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9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орієнтоване</a:t>
            </a:r>
            <a:r>
              <a:rPr lang="en-US" sz="49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9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навчання</a:t>
            </a:r>
            <a:endParaRPr lang="en-US" sz="4974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074087" lvl="1" indent="-537044" algn="l">
              <a:lnSpc>
                <a:spcPts val="6964"/>
              </a:lnSpc>
              <a:buFont typeface="Arial"/>
              <a:buChar char="•"/>
            </a:pPr>
            <a:r>
              <a:rPr lang="en-US" sz="49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ігрові</a:t>
            </a:r>
            <a:r>
              <a:rPr lang="en-US" sz="49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9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технології</a:t>
            </a:r>
            <a:endParaRPr lang="en-US" sz="4974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074087" lvl="1" indent="-537044" algn="l">
              <a:lnSpc>
                <a:spcPts val="6964"/>
              </a:lnSpc>
              <a:buFont typeface="Arial"/>
              <a:buChar char="•"/>
            </a:pPr>
            <a:r>
              <a:rPr lang="en-US" sz="49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технологія</a:t>
            </a:r>
            <a:r>
              <a:rPr lang="en-US" sz="49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9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розвитку</a:t>
            </a:r>
            <a:r>
              <a:rPr lang="en-US" sz="49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9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критичного</a:t>
            </a:r>
            <a:r>
              <a:rPr lang="en-US" sz="49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9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мислення</a:t>
            </a:r>
            <a:endParaRPr lang="en-US" sz="4974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074087" lvl="1" indent="-537044" algn="l">
              <a:lnSpc>
                <a:spcPts val="6964"/>
              </a:lnSpc>
              <a:buFont typeface="Arial"/>
              <a:buChar char="•"/>
            </a:pPr>
            <a:r>
              <a:rPr lang="en-US" sz="49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технологія</a:t>
            </a:r>
            <a:r>
              <a:rPr lang="en-US" sz="49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9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колективної</a:t>
            </a:r>
            <a:r>
              <a:rPr lang="en-US" sz="49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9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взаємодії</a:t>
            </a:r>
            <a:endParaRPr lang="en-US" sz="4974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074087" lvl="1" indent="-537044" algn="l">
              <a:lnSpc>
                <a:spcPts val="6964"/>
              </a:lnSpc>
              <a:buFont typeface="Arial"/>
              <a:buChar char="•"/>
            </a:pPr>
            <a:r>
              <a:rPr lang="en-US" sz="49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технологія</a:t>
            </a:r>
            <a:r>
              <a:rPr lang="en-US" sz="49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9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різнорівневого</a:t>
            </a:r>
            <a:r>
              <a:rPr lang="en-US" sz="49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9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навчання</a:t>
            </a:r>
            <a:endParaRPr lang="en-US" sz="4974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865892" y="118189"/>
            <a:ext cx="12556213" cy="1045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04"/>
              </a:lnSpc>
              <a:spcBef>
                <a:spcPct val="0"/>
              </a:spcBef>
            </a:pPr>
            <a:r>
              <a:rPr lang="en-US" sz="6074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Технологічний</a:t>
            </a:r>
            <a:r>
              <a:rPr lang="en-US" sz="6074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6074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підхід</a:t>
            </a:r>
            <a:r>
              <a:rPr lang="en-US" sz="6074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у </a:t>
            </a:r>
            <a:r>
              <a:rPr lang="en-US" sz="6074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роботі</a:t>
            </a:r>
            <a:endParaRPr lang="en-US" sz="6074" b="1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83701" y="1630986"/>
            <a:ext cx="11805470" cy="5456038"/>
            <a:chOff x="0" y="0"/>
            <a:chExt cx="15740626" cy="7274717"/>
          </a:xfrm>
        </p:grpSpPr>
        <p:sp>
          <p:nvSpPr>
            <p:cNvPr id="3" name="TextBox 3"/>
            <p:cNvSpPr txBox="1"/>
            <p:nvPr/>
          </p:nvSpPr>
          <p:spPr>
            <a:xfrm>
              <a:off x="0" y="2532960"/>
              <a:ext cx="11926171" cy="47417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94"/>
                </a:lnSpc>
              </a:pPr>
              <a:r>
                <a:rPr lang="en-US" sz="342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Участь у семінарах, вебінарах, методичних об'єднаннях дає можливість не лише познайомитися з роботою своїх колег, а й підвищити свій досвід. </a:t>
              </a:r>
            </a:p>
            <a:p>
              <a:pPr algn="l">
                <a:lnSpc>
                  <a:spcPts val="4794"/>
                </a:lnSpc>
              </a:pPr>
              <a:endParaRPr lang="en-US" sz="342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5740626" cy="3048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730"/>
                </a:lnSpc>
              </a:pPr>
              <a:r>
                <a:rPr lang="en-US" sz="7275" b="1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Методична діяльність</a:t>
              </a:r>
            </a:p>
            <a:p>
              <a:pPr algn="l">
                <a:lnSpc>
                  <a:spcPts val="9330"/>
                </a:lnSpc>
              </a:pPr>
              <a:endParaRPr lang="en-US" sz="7275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15953330" y="2932560"/>
            <a:ext cx="625666" cy="3246379"/>
          </a:xfrm>
          <a:custGeom>
            <a:avLst/>
            <a:gdLst/>
            <a:ahLst/>
            <a:cxnLst/>
            <a:rect l="l" t="t" r="r" b="b"/>
            <a:pathLst>
              <a:path w="625666" h="3246379">
                <a:moveTo>
                  <a:pt x="0" y="0"/>
                </a:moveTo>
                <a:lnTo>
                  <a:pt x="625666" y="0"/>
                </a:lnTo>
                <a:lnTo>
                  <a:pt x="625666" y="3246379"/>
                </a:lnTo>
                <a:lnTo>
                  <a:pt x="0" y="32463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094069" y="2932560"/>
            <a:ext cx="2667933" cy="3246379"/>
          </a:xfrm>
          <a:custGeom>
            <a:avLst/>
            <a:gdLst/>
            <a:ahLst/>
            <a:cxnLst/>
            <a:rect l="l" t="t" r="r" b="b"/>
            <a:pathLst>
              <a:path w="2667933" h="3246379">
                <a:moveTo>
                  <a:pt x="0" y="0"/>
                </a:moveTo>
                <a:lnTo>
                  <a:pt x="2667934" y="0"/>
                </a:lnTo>
                <a:lnTo>
                  <a:pt x="2667934" y="3246379"/>
                </a:lnTo>
                <a:lnTo>
                  <a:pt x="0" y="32463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055088" y="6984769"/>
            <a:ext cx="2273531" cy="2248729"/>
          </a:xfrm>
          <a:custGeom>
            <a:avLst/>
            <a:gdLst/>
            <a:ahLst/>
            <a:cxnLst/>
            <a:rect l="l" t="t" r="r" b="b"/>
            <a:pathLst>
              <a:path w="2273531" h="2248729">
                <a:moveTo>
                  <a:pt x="0" y="0"/>
                </a:moveTo>
                <a:lnTo>
                  <a:pt x="2273531" y="0"/>
                </a:lnTo>
                <a:lnTo>
                  <a:pt x="2273531" y="2248729"/>
                </a:lnTo>
                <a:lnTo>
                  <a:pt x="0" y="22487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094069" y="6959967"/>
            <a:ext cx="715129" cy="2273531"/>
          </a:xfrm>
          <a:custGeom>
            <a:avLst/>
            <a:gdLst/>
            <a:ahLst/>
            <a:cxnLst/>
            <a:rect l="l" t="t" r="r" b="b"/>
            <a:pathLst>
              <a:path w="715129" h="2273531">
                <a:moveTo>
                  <a:pt x="0" y="0"/>
                </a:moveTo>
                <a:lnTo>
                  <a:pt x="715129" y="0"/>
                </a:lnTo>
                <a:lnTo>
                  <a:pt x="715129" y="2273531"/>
                </a:lnTo>
                <a:lnTo>
                  <a:pt x="0" y="22735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574509" y="6984769"/>
            <a:ext cx="1004487" cy="2273531"/>
          </a:xfrm>
          <a:custGeom>
            <a:avLst/>
            <a:gdLst/>
            <a:ahLst/>
            <a:cxnLst/>
            <a:rect l="l" t="t" r="r" b="b"/>
            <a:pathLst>
              <a:path w="1004487" h="2273531">
                <a:moveTo>
                  <a:pt x="0" y="0"/>
                </a:moveTo>
                <a:lnTo>
                  <a:pt x="1004487" y="0"/>
                </a:lnTo>
                <a:lnTo>
                  <a:pt x="1004487" y="2273531"/>
                </a:lnTo>
                <a:lnTo>
                  <a:pt x="0" y="227353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636820" y="-826083"/>
            <a:ext cx="3629343" cy="3154229"/>
          </a:xfrm>
          <a:custGeom>
            <a:avLst/>
            <a:gdLst/>
            <a:ahLst/>
            <a:cxnLst/>
            <a:rect l="l" t="t" r="r" b="b"/>
            <a:pathLst>
              <a:path w="3629343" h="3154229">
                <a:moveTo>
                  <a:pt x="0" y="0"/>
                </a:moveTo>
                <a:lnTo>
                  <a:pt x="3629343" y="0"/>
                </a:lnTo>
                <a:lnTo>
                  <a:pt x="3629343" y="3154229"/>
                </a:lnTo>
                <a:lnTo>
                  <a:pt x="0" y="315422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27429" y="6409052"/>
            <a:ext cx="4352889" cy="3477824"/>
          </a:xfrm>
          <a:custGeom>
            <a:avLst/>
            <a:gdLst/>
            <a:ahLst/>
            <a:cxnLst/>
            <a:rect l="l" t="t" r="r" b="b"/>
            <a:pathLst>
              <a:path w="4352889" h="3477824">
                <a:moveTo>
                  <a:pt x="0" y="0"/>
                </a:moveTo>
                <a:lnTo>
                  <a:pt x="4352889" y="0"/>
                </a:lnTo>
                <a:lnTo>
                  <a:pt x="4352889" y="3477824"/>
                </a:lnTo>
                <a:lnTo>
                  <a:pt x="0" y="34778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343400" y="723900"/>
            <a:ext cx="10416199" cy="10886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7074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Творча</a:t>
            </a:r>
            <a:r>
              <a:rPr lang="en-US" sz="7074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7074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діяльність</a:t>
            </a:r>
            <a:endParaRPr lang="en-US" sz="7074" b="1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2205985"/>
            <a:ext cx="16230600" cy="4203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84"/>
              </a:lnSpc>
              <a:spcBef>
                <a:spcPct val="0"/>
              </a:spcBef>
            </a:pP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Завданням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учителя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зацікавленого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в </a:t>
            </a: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результатах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своєї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праці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є </a:t>
            </a: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постійний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творчий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пошук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системна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робота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апробація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нових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нетрадиційних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форм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і </a:t>
            </a: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прийомів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навчання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і, </a:t>
            </a: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водночас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вдосконалення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та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відшліфування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давно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відомих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47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традиційних</a:t>
            </a:r>
            <a:r>
              <a:rPr lang="en-US" sz="47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718203" y="138536"/>
            <a:ext cx="10535245" cy="10458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504"/>
              </a:lnSpc>
              <a:spcBef>
                <a:spcPct val="0"/>
              </a:spcBef>
            </a:pPr>
            <a:r>
              <a:rPr lang="en-US" sz="6074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Виховна</a:t>
            </a:r>
            <a:r>
              <a:rPr lang="en-US" sz="6074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6074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діяльність</a:t>
            </a:r>
            <a:endParaRPr lang="en-US" sz="6074" b="1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0" y="1316638"/>
            <a:ext cx="18288000" cy="2977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84"/>
              </a:lnSpc>
              <a:spcBef>
                <a:spcPct val="0"/>
              </a:spcBef>
            </a:pP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Як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класний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керівник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приділяю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багато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уваги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формуванню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та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розвитку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колективу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Учні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класу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активні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в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суспільному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житті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класу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та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школи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Виховна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робота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з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класом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має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не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менше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значення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ніж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навчальна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274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діяльність</a:t>
            </a:r>
            <a:r>
              <a:rPr lang="en-US" sz="427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85755" y="4558664"/>
            <a:ext cx="7800142" cy="1045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04"/>
              </a:lnSpc>
              <a:spcBef>
                <a:spcPct val="0"/>
              </a:spcBef>
            </a:pPr>
            <a:r>
              <a:rPr lang="en-US" sz="6074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Робота з батьками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64872" y="5704522"/>
            <a:ext cx="4703244" cy="1835293"/>
            <a:chOff x="0" y="0"/>
            <a:chExt cx="6270991" cy="2447057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6270991" cy="2447057"/>
              <a:chOff x="0" y="0"/>
              <a:chExt cx="6448249" cy="251622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448249" cy="2516226"/>
              </a:xfrm>
              <a:custGeom>
                <a:avLst/>
                <a:gdLst/>
                <a:ahLst/>
                <a:cxnLst/>
                <a:rect l="l" t="t" r="r" b="b"/>
                <a:pathLst>
                  <a:path w="6448249" h="2516226">
                    <a:moveTo>
                      <a:pt x="6323789" y="2516226"/>
                    </a:moveTo>
                    <a:lnTo>
                      <a:pt x="124460" y="2516226"/>
                    </a:lnTo>
                    <a:cubicBezTo>
                      <a:pt x="55880" y="2516226"/>
                      <a:pt x="0" y="2460346"/>
                      <a:pt x="0" y="2391766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6323789" y="0"/>
                    </a:lnTo>
                    <a:cubicBezTo>
                      <a:pt x="6392369" y="0"/>
                      <a:pt x="6448249" y="55880"/>
                      <a:pt x="6448249" y="124460"/>
                    </a:cubicBezTo>
                    <a:lnTo>
                      <a:pt x="6448249" y="2391766"/>
                    </a:lnTo>
                    <a:cubicBezTo>
                      <a:pt x="6448249" y="2460346"/>
                      <a:pt x="6392369" y="2516226"/>
                      <a:pt x="6323789" y="2516226"/>
                    </a:cubicBezTo>
                    <a:close/>
                  </a:path>
                </a:pathLst>
              </a:custGeom>
              <a:solidFill>
                <a:srgbClr val="5CBB5B"/>
              </a:solidFill>
            </p:spPr>
          </p:sp>
        </p:grpSp>
        <p:sp>
          <p:nvSpPr>
            <p:cNvPr id="8" name="TextBox 8"/>
            <p:cNvSpPr txBox="1"/>
            <p:nvPr/>
          </p:nvSpPr>
          <p:spPr>
            <a:xfrm>
              <a:off x="225258" y="690129"/>
              <a:ext cx="5820474" cy="10668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4"/>
                </a:lnSpc>
              </a:pPr>
              <a:r>
                <a:rPr lang="en-US" sz="2704" b="1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Рекомендації, пам’ятки</a:t>
              </a:r>
            </a:p>
            <a:p>
              <a:pPr algn="ctr">
                <a:lnSpc>
                  <a:spcPts val="3124"/>
                </a:lnSpc>
              </a:pPr>
              <a:endParaRPr lang="en-US" sz="2704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213136" y="7063565"/>
            <a:ext cx="3989110" cy="2194735"/>
            <a:chOff x="0" y="0"/>
            <a:chExt cx="5318813" cy="2926314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5318813" cy="2926314"/>
              <a:chOff x="0" y="0"/>
              <a:chExt cx="4557615" cy="2507517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557616" cy="2507517"/>
              </a:xfrm>
              <a:custGeom>
                <a:avLst/>
                <a:gdLst/>
                <a:ahLst/>
                <a:cxnLst/>
                <a:rect l="l" t="t" r="r" b="b"/>
                <a:pathLst>
                  <a:path w="4557616" h="2507517">
                    <a:moveTo>
                      <a:pt x="4433155" y="2507517"/>
                    </a:moveTo>
                    <a:lnTo>
                      <a:pt x="124460" y="2507517"/>
                    </a:lnTo>
                    <a:cubicBezTo>
                      <a:pt x="55880" y="2507517"/>
                      <a:pt x="0" y="2451637"/>
                      <a:pt x="0" y="2383057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4433156" y="0"/>
                    </a:lnTo>
                    <a:cubicBezTo>
                      <a:pt x="4501736" y="0"/>
                      <a:pt x="4557616" y="55880"/>
                      <a:pt x="4557616" y="124460"/>
                    </a:cubicBezTo>
                    <a:lnTo>
                      <a:pt x="4557616" y="2383057"/>
                    </a:lnTo>
                    <a:cubicBezTo>
                      <a:pt x="4557616" y="2451637"/>
                      <a:pt x="4501736" y="2507517"/>
                      <a:pt x="4433156" y="2507517"/>
                    </a:cubicBezTo>
                    <a:close/>
                  </a:path>
                </a:pathLst>
              </a:custGeom>
              <a:solidFill>
                <a:srgbClr val="5CBB5B"/>
              </a:solidFill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382111" y="771730"/>
              <a:ext cx="4554591" cy="1905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50"/>
                </a:lnSpc>
              </a:pPr>
              <a:r>
                <a:rPr lang="en-US" sz="3125" b="1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Індивідуальні онлайн зустрічі</a:t>
              </a:r>
            </a:p>
            <a:p>
              <a:pPr algn="ctr">
                <a:lnSpc>
                  <a:spcPts val="3750"/>
                </a:lnSpc>
              </a:pPr>
              <a:endParaRPr lang="en-US" sz="3125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928751" y="7063565"/>
            <a:ext cx="3989110" cy="2194735"/>
            <a:chOff x="0" y="0"/>
            <a:chExt cx="5318813" cy="2926314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5318813" cy="2926314"/>
              <a:chOff x="0" y="0"/>
              <a:chExt cx="4557615" cy="2507517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557616" cy="2507517"/>
              </a:xfrm>
              <a:custGeom>
                <a:avLst/>
                <a:gdLst/>
                <a:ahLst/>
                <a:cxnLst/>
                <a:rect l="l" t="t" r="r" b="b"/>
                <a:pathLst>
                  <a:path w="4557616" h="2507517">
                    <a:moveTo>
                      <a:pt x="4433155" y="2507517"/>
                    </a:moveTo>
                    <a:lnTo>
                      <a:pt x="124460" y="2507517"/>
                    </a:lnTo>
                    <a:cubicBezTo>
                      <a:pt x="55880" y="2507517"/>
                      <a:pt x="0" y="2451637"/>
                      <a:pt x="0" y="2383057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4433156" y="0"/>
                    </a:lnTo>
                    <a:cubicBezTo>
                      <a:pt x="4501736" y="0"/>
                      <a:pt x="4557616" y="55880"/>
                      <a:pt x="4557616" y="124460"/>
                    </a:cubicBezTo>
                    <a:lnTo>
                      <a:pt x="4557616" y="2383057"/>
                    </a:lnTo>
                    <a:cubicBezTo>
                      <a:pt x="4557616" y="2451637"/>
                      <a:pt x="4501736" y="2507517"/>
                      <a:pt x="4433156" y="2507517"/>
                    </a:cubicBezTo>
                    <a:close/>
                  </a:path>
                </a:pathLst>
              </a:custGeom>
              <a:solidFill>
                <a:srgbClr val="5CBB5B"/>
              </a:solidFill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382111" y="510657"/>
              <a:ext cx="4554591" cy="1905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50"/>
                </a:lnSpc>
              </a:pPr>
              <a:r>
                <a:rPr lang="en-US" sz="3125" b="1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Батьківські збори, всеобуч</a:t>
              </a:r>
            </a:p>
            <a:p>
              <a:pPr algn="ctr">
                <a:lnSpc>
                  <a:spcPts val="3750"/>
                </a:lnSpc>
              </a:pPr>
              <a:endParaRPr lang="en-US" sz="3125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364170" y="5704522"/>
            <a:ext cx="4694938" cy="2194735"/>
            <a:chOff x="0" y="0"/>
            <a:chExt cx="6259917" cy="2926314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6259917" cy="2926314"/>
              <a:chOff x="0" y="0"/>
              <a:chExt cx="5364035" cy="2507517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5364035" cy="2507517"/>
              </a:xfrm>
              <a:custGeom>
                <a:avLst/>
                <a:gdLst/>
                <a:ahLst/>
                <a:cxnLst/>
                <a:rect l="l" t="t" r="r" b="b"/>
                <a:pathLst>
                  <a:path w="5364035" h="2507517">
                    <a:moveTo>
                      <a:pt x="5239575" y="2507517"/>
                    </a:moveTo>
                    <a:lnTo>
                      <a:pt x="124460" y="2507517"/>
                    </a:lnTo>
                    <a:cubicBezTo>
                      <a:pt x="55880" y="2507517"/>
                      <a:pt x="0" y="2451637"/>
                      <a:pt x="0" y="2383057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239575" y="0"/>
                    </a:lnTo>
                    <a:cubicBezTo>
                      <a:pt x="5308155" y="0"/>
                      <a:pt x="5364035" y="55880"/>
                      <a:pt x="5364035" y="124460"/>
                    </a:cubicBezTo>
                    <a:lnTo>
                      <a:pt x="5364035" y="2383057"/>
                    </a:lnTo>
                    <a:cubicBezTo>
                      <a:pt x="5364035" y="2451637"/>
                      <a:pt x="5308155" y="2507517"/>
                      <a:pt x="5239575" y="2507517"/>
                    </a:cubicBezTo>
                    <a:close/>
                  </a:path>
                </a:pathLst>
              </a:custGeom>
              <a:solidFill>
                <a:srgbClr val="5CBB5B"/>
              </a:solidFill>
            </p:spPr>
          </p:sp>
        </p:grpSp>
        <p:sp>
          <p:nvSpPr>
            <p:cNvPr id="20" name="TextBox 20"/>
            <p:cNvSpPr txBox="1"/>
            <p:nvPr/>
          </p:nvSpPr>
          <p:spPr>
            <a:xfrm>
              <a:off x="449721" y="771730"/>
              <a:ext cx="5360475" cy="1905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50"/>
                </a:lnSpc>
              </a:pPr>
              <a:r>
                <a:rPr lang="en-US" sz="3125" b="1">
                  <a:solidFill>
                    <a:srgbClr val="00000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Консультації для батьків</a:t>
              </a:r>
            </a:p>
            <a:p>
              <a:pPr algn="ctr">
                <a:lnSpc>
                  <a:spcPts val="3750"/>
                </a:lnSpc>
              </a:pPr>
              <a:endParaRPr lang="en-US" sz="3125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356648" y="1333500"/>
            <a:ext cx="13574703" cy="8537282"/>
          </a:xfrm>
          <a:custGeom>
            <a:avLst/>
            <a:gdLst/>
            <a:ahLst/>
            <a:cxnLst/>
            <a:rect l="l" t="t" r="r" b="b"/>
            <a:pathLst>
              <a:path w="13574703" h="8537282">
                <a:moveTo>
                  <a:pt x="0" y="0"/>
                </a:moveTo>
                <a:lnTo>
                  <a:pt x="13574704" y="0"/>
                </a:lnTo>
                <a:lnTo>
                  <a:pt x="13574704" y="8537282"/>
                </a:lnTo>
                <a:lnTo>
                  <a:pt x="0" y="85372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508" t="-3490" r="-7220" b="-4348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791200" y="0"/>
            <a:ext cx="8061186" cy="10458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504"/>
              </a:lnSpc>
              <a:spcBef>
                <a:spcPct val="0"/>
              </a:spcBef>
            </a:pPr>
            <a:r>
              <a:rPr lang="en-US" sz="6074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Наша</a:t>
            </a:r>
            <a:r>
              <a:rPr lang="en-US" sz="6074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6074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творчість</a:t>
            </a:r>
            <a:endParaRPr lang="en-US" sz="6074" b="1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343756" y="1196985"/>
            <a:ext cx="13600487" cy="8891318"/>
          </a:xfrm>
          <a:custGeom>
            <a:avLst/>
            <a:gdLst/>
            <a:ahLst/>
            <a:cxnLst/>
            <a:rect l="l" t="t" r="r" b="b"/>
            <a:pathLst>
              <a:path w="13600487" h="8891318">
                <a:moveTo>
                  <a:pt x="0" y="0"/>
                </a:moveTo>
                <a:lnTo>
                  <a:pt x="13600488" y="0"/>
                </a:lnTo>
                <a:lnTo>
                  <a:pt x="13600488" y="8891318"/>
                </a:lnTo>
                <a:lnTo>
                  <a:pt x="0" y="8891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019800" y="151138"/>
            <a:ext cx="7680186" cy="10458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504"/>
              </a:lnSpc>
              <a:spcBef>
                <a:spcPct val="0"/>
              </a:spcBef>
            </a:pPr>
            <a:r>
              <a:rPr lang="en-US" sz="6074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Наша</a:t>
            </a:r>
            <a:r>
              <a:rPr lang="en-US" sz="6074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6074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творчість</a:t>
            </a:r>
            <a:endParaRPr lang="en-US" sz="6074" b="1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80184" y="1256508"/>
            <a:ext cx="10927633" cy="8728447"/>
          </a:xfrm>
          <a:custGeom>
            <a:avLst/>
            <a:gdLst/>
            <a:ahLst/>
            <a:cxnLst/>
            <a:rect l="l" t="t" r="r" b="b"/>
            <a:pathLst>
              <a:path w="10927633" h="8728447">
                <a:moveTo>
                  <a:pt x="0" y="0"/>
                </a:moveTo>
                <a:lnTo>
                  <a:pt x="10927632" y="0"/>
                </a:lnTo>
                <a:lnTo>
                  <a:pt x="10927632" y="8728447"/>
                </a:lnTo>
                <a:lnTo>
                  <a:pt x="0" y="87284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646235" y="389733"/>
            <a:ext cx="10927633" cy="8667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69"/>
              </a:lnSpc>
              <a:spcBef>
                <a:spcPct val="0"/>
              </a:spcBef>
            </a:pPr>
            <a:r>
              <a:rPr lang="en-US" sz="5724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Акція</a:t>
            </a:r>
            <a:r>
              <a:rPr lang="en-US" sz="5724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«</a:t>
            </a:r>
            <a:r>
              <a:rPr lang="en-US" sz="5724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Запали</a:t>
            </a:r>
            <a:r>
              <a:rPr lang="en-US" sz="5724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5724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свічку</a:t>
            </a:r>
            <a:r>
              <a:rPr lang="en-US" sz="5724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!»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80747" y="1133475"/>
            <a:ext cx="11726506" cy="8792406"/>
          </a:xfrm>
          <a:custGeom>
            <a:avLst/>
            <a:gdLst/>
            <a:ahLst/>
            <a:cxnLst/>
            <a:rect l="l" t="t" r="r" b="b"/>
            <a:pathLst>
              <a:path w="11726506" h="8792406">
                <a:moveTo>
                  <a:pt x="0" y="0"/>
                </a:moveTo>
                <a:lnTo>
                  <a:pt x="11726506" y="0"/>
                </a:lnTo>
                <a:lnTo>
                  <a:pt x="11726506" y="8792406"/>
                </a:lnTo>
                <a:lnTo>
                  <a:pt x="0" y="87924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4" b="-151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812744" y="266700"/>
            <a:ext cx="10579656" cy="8667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69"/>
              </a:lnSpc>
              <a:spcBef>
                <a:spcPct val="0"/>
              </a:spcBef>
            </a:pPr>
            <a:r>
              <a:rPr lang="en-US" sz="5724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Ми</a:t>
            </a:r>
            <a:r>
              <a:rPr lang="en-US" sz="5724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5724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маленькі</a:t>
            </a:r>
            <a:r>
              <a:rPr lang="en-US" sz="5724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5724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патріоти</a:t>
            </a:r>
            <a:endParaRPr lang="en-US" sz="5724" b="1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70837" y="0"/>
            <a:ext cx="13146326" cy="10287000"/>
          </a:xfrm>
          <a:custGeom>
            <a:avLst/>
            <a:gdLst/>
            <a:ahLst/>
            <a:cxnLst/>
            <a:rect l="l" t="t" r="r" b="b"/>
            <a:pathLst>
              <a:path w="13146326" h="10287000">
                <a:moveTo>
                  <a:pt x="0" y="0"/>
                </a:moveTo>
                <a:lnTo>
                  <a:pt x="13146326" y="0"/>
                </a:lnTo>
                <a:lnTo>
                  <a:pt x="1314632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80320" y="1830383"/>
            <a:ext cx="10855135" cy="8127783"/>
          </a:xfrm>
          <a:custGeom>
            <a:avLst/>
            <a:gdLst/>
            <a:ahLst/>
            <a:cxnLst/>
            <a:rect l="l" t="t" r="r" b="b"/>
            <a:pathLst>
              <a:path w="10855135" h="8127783">
                <a:moveTo>
                  <a:pt x="0" y="0"/>
                </a:moveTo>
                <a:lnTo>
                  <a:pt x="10855136" y="0"/>
                </a:lnTo>
                <a:lnTo>
                  <a:pt x="10855136" y="8127782"/>
                </a:lnTo>
                <a:lnTo>
                  <a:pt x="0" y="81277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791200" y="129174"/>
            <a:ext cx="6341983" cy="88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89"/>
              </a:lnSpc>
              <a:spcBef>
                <a:spcPct val="0"/>
              </a:spcBef>
            </a:pPr>
            <a:r>
              <a:rPr lang="en-US" sz="5824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Дякую</a:t>
            </a:r>
            <a:r>
              <a:rPr lang="en-US" sz="5824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5824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за</a:t>
            </a:r>
            <a:r>
              <a:rPr lang="en-US" sz="5824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5824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увагу</a:t>
            </a:r>
            <a:r>
              <a:rPr lang="en-US" sz="5824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575</Words>
  <Application>Microsoft Office PowerPoint</Application>
  <PresentationFormat>Произвольный</PresentationFormat>
  <Paragraphs>97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Montserrat</vt:lpstr>
      <vt:lpstr>Montserrat Medium</vt:lpstr>
      <vt:lpstr>Calibri</vt:lpstr>
      <vt:lpstr>Montserrat Bold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ТВОРЧИЙ ЗВІТ вчителя початкових класів Олешківського ліцею №2 Олешківської міської ради Мицак О.М.</dc:title>
  <dc:creator>Ольга Мицак</dc:creator>
  <cp:lastModifiedBy>Ольга Мицак</cp:lastModifiedBy>
  <cp:revision>4</cp:revision>
  <dcterms:created xsi:type="dcterms:W3CDTF">2006-08-16T00:00:00Z</dcterms:created>
  <dcterms:modified xsi:type="dcterms:W3CDTF">2025-12-28T18:06:34Z</dcterms:modified>
  <dc:identifier>DAG8pLvvafg</dc:identifier>
</cp:coreProperties>
</file>