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</p:sldMasterIdLst>
  <p:sldIdLst>
    <p:sldId id="293" r:id="rId10"/>
    <p:sldId id="256" r:id="rId11"/>
    <p:sldId id="257" r:id="rId12"/>
    <p:sldId id="258" r:id="rId13"/>
    <p:sldId id="278" r:id="rId14"/>
    <p:sldId id="279" r:id="rId15"/>
    <p:sldId id="280" r:id="rId16"/>
    <p:sldId id="274" r:id="rId17"/>
    <p:sldId id="271" r:id="rId18"/>
    <p:sldId id="272" r:id="rId19"/>
    <p:sldId id="267" r:id="rId20"/>
    <p:sldId id="286" r:id="rId21"/>
    <p:sldId id="260" r:id="rId22"/>
    <p:sldId id="298" r:id="rId23"/>
    <p:sldId id="264" r:id="rId24"/>
    <p:sldId id="299" r:id="rId25"/>
    <p:sldId id="287" r:id="rId26"/>
    <p:sldId id="288" r:id="rId27"/>
    <p:sldId id="292" r:id="rId28"/>
    <p:sldId id="276" r:id="rId29"/>
    <p:sldId id="265" r:id="rId30"/>
    <p:sldId id="290" r:id="rId31"/>
    <p:sldId id="294" r:id="rId32"/>
    <p:sldId id="295" r:id="rId33"/>
    <p:sldId id="296" r:id="rId34"/>
    <p:sldId id="297" r:id="rId35"/>
    <p:sldId id="289" r:id="rId36"/>
    <p:sldId id="269" r:id="rId37"/>
    <p:sldId id="300" r:id="rId3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84" y="-4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CC7FFA-EA8E-4F0F-9FBF-6415945A36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EC09FB-F3EC-4765-A756-560163DE03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D63945-7350-45A7-A092-5D8F4A436A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5093DA-CB90-45EE-A8F8-D78D700E72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1F9EB5-20A0-40B1-A355-0D1C405899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6D78F-C9FB-400F-AED2-3875768F6F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EEC697-C818-440C-AC88-8FC22E5821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5486-8B4A-4190-968D-9BC021A415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C6C8C-1724-479B-A4ED-3276F6AC75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D63CCD-601D-41BA-95DB-4046617952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2212C-FDB3-4DD7-AEE1-BA18064D64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11C838-FFD2-444F-BBC1-7541E021CB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8F061-91AB-4C69-B9A2-DDAD53D8F1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473DA2-9D98-4B97-A7AB-1200CA5D4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3810000" cy="4449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810000" cy="4449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2E811-8E06-4FAC-BBD1-D9B2F3D292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6AAF5-5FD0-43AB-8C9B-BCB3146609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AC120B-CFB9-41CF-9BCB-D3F10C33EF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B9EF32-6ECC-4B55-928B-BA8607019C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B66F1F-3CAB-44EE-ACB9-BCF7DB9962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A3A600-E8B5-4A88-AAAD-57423B1843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7FC5AA-E608-4A7C-8356-5008256708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2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2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1FBA0-8973-44BC-8A8C-B7F78A5B4B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934EB-59A5-42FA-9DFC-22D8911E92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09DD48-04C1-4A53-9F75-23C4593F68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AF20D8-09DC-4CC2-A007-689385578B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3200400"/>
            <a:ext cx="4038600" cy="2925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3200400"/>
            <a:ext cx="4038600" cy="2925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DA2832-6162-4D0A-9C42-FCC505762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EF29E0-4EFB-4E7D-90A9-BBA562EB30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4EF650-4A8D-4FA2-9042-7F2D9EFB76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EDD9C7-62DA-488B-B404-FE59533E16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EDA4E6-272C-41E5-9593-7E6069820A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8B0339-C3A5-4707-886E-78C54DEDD9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46040-A205-4080-959A-56C794AB85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981200"/>
            <a:ext cx="2057400" cy="41449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981200"/>
            <a:ext cx="6019800" cy="41449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607472-957C-4F27-9B08-0183B14438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C6428C-95E4-4EC9-A52D-F5E41E7E28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E0D9C-CD03-4894-853B-76B6FC98A0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D10552-F1C5-4B8C-8069-F29860A71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6F0F9-3220-4911-9E36-D56C961758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2C57C-0171-47BC-A0B6-532F7D7E02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74BCF8-428B-4DA1-AA90-D299320FB7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692840-8E10-414D-8C14-C854B63F5C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403B41-6A95-4BB0-8AFA-02BAF4C42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CA045-AA5E-4889-B3B5-58389C298D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E476C-4D69-4CDB-9C69-0D3642D898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4F01F-40AB-424A-A55D-A3C68B1CB2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AF63B1-DD66-4AD3-9704-7FC8FD2A08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0A3F36-6263-40CB-A7B6-D9E3CA759E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8D35A5-9BDC-4066-A0BA-A330352414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3810000" cy="4449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810000" cy="4449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CA655-9941-4776-9CC6-48A56FD7D7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6AF72A-A3FB-4369-9473-35B4F7FE28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BC1DD-C78A-4DCB-923C-8D4F51D7BF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E9F37-E113-4B8D-8134-007F6D150C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CFF33-3B9D-4277-9995-0E2FF8728E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59A3CC-176E-4E3D-A88F-1C217A7A73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8A2B2-DAFF-4BA4-8031-ED19BC78DD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2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2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CA640A-E241-426C-8FAC-59FE89781F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12745F-AC25-4207-BC33-A9E25AC725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EA35B5-4CC0-4168-9ABD-D7C5D1271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CE272-4991-4C23-9092-1C9D0CFAFB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3200400"/>
            <a:ext cx="4038600" cy="2925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3200400"/>
            <a:ext cx="4038600" cy="2925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EFE24A-2431-4CEE-BA42-BC3EA3334A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7DC2ED-5AF3-4264-B206-6E38366282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A4C83D-1CAB-432F-83B0-25266B1345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04101-236D-4349-BB1A-A887FEDA48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A1D950-1A53-4C3C-8FF3-DA991D53BE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86CFF-2BA5-45E4-939D-F6C2C8280E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7EB998-6BDA-4FE5-B33C-39248599E7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981200"/>
            <a:ext cx="2057400" cy="41449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981200"/>
            <a:ext cx="6019800" cy="41449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F9AD3-D6A4-4BE9-94AC-2D513E7747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8A3319-02B8-4053-B53C-9003E0B9A5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C7C17-C90B-4F1F-998F-D2D75F6901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B519F1-53D0-4065-BF0D-FCD7253EB3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3CA2EC-25E8-4CBF-9996-0705D9B336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12BD99-12E9-422C-BCB0-218D92592C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7B0E4-8A29-411B-9BF6-DC022E7CD5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B1638-47E0-40D9-8A23-D476902792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357327-DCED-4430-877E-141DEA9CA4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6650E6-06FF-4033-A7D1-8D090D18F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277801-04EC-47A7-BC8D-06A21A6F44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9A510-227E-48C9-897A-7B883EAAF8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AFFE6C-C7D9-42F1-9293-78AE29DD3B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A78AB2-73AA-4A55-957D-EFF77A6549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D4E7C-1E6F-4E6E-926D-D79FAB494D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3810000" cy="4449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810000" cy="4449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45FC7-537B-4C5D-8351-38F20E4F78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435A0E-754D-4791-9414-C507DEF567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11F155-F231-48C3-B5E5-007B5A8EB1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963CB0-6921-4C77-ABDB-8F461BA0DA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19303E-472D-483C-A260-58F43F2E8A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3AFB7-099A-4EFB-BE67-4F321E7B71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03F52C-D597-40E0-AC42-EE2267B815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2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2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98905-A401-496C-83A3-4E5E95DEE9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AB8B79-943C-4827-B0E3-AB945CC70B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738D3-DE2C-477F-A8B1-EF621754EF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34671-907D-4568-A33C-299104C074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3200400"/>
            <a:ext cx="4038600" cy="2925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3200400"/>
            <a:ext cx="4038600" cy="2925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F2FD89-8C44-4F0D-9A38-A56E323EDE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AFDAE-DA69-4010-8124-57387AB58C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B3FDEE-5093-4F58-A3AF-45DA561DA3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8E105-21C4-4FEF-997F-A3478BFCC3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B2F4EA-2695-4176-995B-334DFA93C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E246D6-04B6-47B8-B5EF-BF5A579A33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8CFF2B-D973-48AE-8D1D-F2272EA6EE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981200"/>
            <a:ext cx="2057400" cy="41449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981200"/>
            <a:ext cx="6019800" cy="41449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6C540-3EBC-4748-A41F-B27BF50762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9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DFA342B-8BF6-444A-9484-09E303661D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772400" cy="444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7FF62F4-FC02-460D-9CC6-D0607FE1C4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9812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3200400"/>
            <a:ext cx="8229600" cy="292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B8F71B3-EE4E-4A2A-BAB7-2B9D6A09B6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ctr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ctr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ctr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ctr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029BED2-0F7C-489B-BE47-795A68DC63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772400" cy="444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259BD13-F0C0-4B7E-8394-E954C79A50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9812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3200400"/>
            <a:ext cx="8229600" cy="292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D14D998-6230-4354-A924-91B5AF4D0E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ctr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ctr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ctr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ctr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F9CDE19-ECD2-4C65-BE5A-0B1029C827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772400" cy="444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A28C91D-852F-40E4-B6BD-ADCBEF58DF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9812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3200400"/>
            <a:ext cx="8229600" cy="292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7E08CDE-6735-4100-937D-E994D2D815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ctr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ctr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ctr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ctr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s005.radikal.ru/i209/1103/3d/162597c0cd7dt.jpg" TargetMode="External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7" Type="http://schemas.openxmlformats.org/officeDocument/2006/relationships/image" Target="../media/image25.png"/><Relationship Id="rId2" Type="http://schemas.openxmlformats.org/officeDocument/2006/relationships/hyperlink" Target="http://fotki.yandex.ru/users/lady-annadu/view/395359/" TargetMode="External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24.gif"/><Relationship Id="rId5" Type="http://schemas.openxmlformats.org/officeDocument/2006/relationships/hyperlink" Target="http://fotki.yandex.ru/users/lady-annadu/view/395335/" TargetMode="Externa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://www.iconarchive.com/show/rose-icons-by-shiftercat/Rose-Cerise-icon.html" TargetMode="External"/><Relationship Id="rId1" Type="http://schemas.openxmlformats.org/officeDocument/2006/relationships/slideLayout" Target="../slideLayouts/slideLayout7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hyperlink" Target="http://s002.radikal.ru/i197/1001/d8/c1edb4e28b7b.png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slideLayout" Target="../slideLayouts/slideLayout89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8.wmf"/><Relationship Id="rId4" Type="http://schemas.openxmlformats.org/officeDocument/2006/relationships/oleObject" Target="../embeddings/oleObject1.bin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348880"/>
            <a:ext cx="9580614" cy="1469777"/>
          </a:xfrm>
          <a:prstGeom prst="rect">
            <a:avLst/>
          </a:prstGeom>
          <a:noFill/>
        </p:spPr>
        <p:txBody>
          <a:bodyPr wrap="none">
            <a:prstTxWarp prst="textFadeRight">
              <a:avLst/>
            </a:prstTxWarp>
            <a:spAutoFit/>
            <a:scene3d>
              <a:camera prst="perspectiveContrastingRightFacing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Фізика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та…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43" name="Picture 10" descr="Картинка 13 из 40229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81363" y="3086100"/>
            <a:ext cx="5076825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Прямоугольник 6"/>
          <p:cNvSpPr>
            <a:spLocks noChangeArrowheads="1"/>
          </p:cNvSpPr>
          <p:nvPr/>
        </p:nvSpPr>
        <p:spPr bwMode="auto">
          <a:xfrm>
            <a:off x="3492500" y="1125538"/>
            <a:ext cx="575945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i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DaunPenh" pitchFamily="2" charset="0"/>
                <a:cs typeface="DaunPenh" pitchFamily="2" charset="0"/>
              </a:rPr>
              <a:t>   </a:t>
            </a:r>
            <a:r>
              <a:rPr lang="uk-UA" sz="2800" b="1" i="1" dirty="0" smtClean="0">
                <a:latin typeface="Bookman Old Style" pitchFamily="18" charset="0"/>
                <a:ea typeface="DaunPenh" pitchFamily="2" charset="0"/>
                <a:cs typeface="DaunPenh" pitchFamily="2" charset="0"/>
              </a:rPr>
              <a:t>Фізика - наука про природу. Ми,як і «брати наші </a:t>
            </a:r>
            <a:r>
              <a:rPr lang="uk-UA" sz="2800" b="1" i="1" dirty="0" err="1" smtClean="0">
                <a:latin typeface="Bookman Old Style" pitchFamily="18" charset="0"/>
                <a:ea typeface="DaunPenh" pitchFamily="2" charset="0"/>
                <a:cs typeface="DaunPenh" pitchFamily="2" charset="0"/>
              </a:rPr>
              <a:t>менші»домашні</a:t>
            </a:r>
            <a:r>
              <a:rPr lang="uk-UA" sz="2800" b="1" i="1" dirty="0" smtClean="0">
                <a:latin typeface="Bookman Old Style" pitchFamily="18" charset="0"/>
                <a:ea typeface="DaunPenh" pitchFamily="2" charset="0"/>
                <a:cs typeface="DaunPenh" pitchFamily="2" charset="0"/>
              </a:rPr>
              <a:t> тварини,частинка цієї природи,отже всі закони фізичної науки повинні знайти і в нас так і в них прояв</a:t>
            </a:r>
            <a:r>
              <a:rPr lang="ru-RU" sz="2800" b="1" i="1" dirty="0" smtClean="0">
                <a:latin typeface="Bookman Old Style" pitchFamily="18" charset="0"/>
                <a:ea typeface="DaunPenh" pitchFamily="2" charset="0"/>
                <a:cs typeface="DaunPenh" pitchFamily="2" charset="0"/>
              </a:rPr>
              <a:t> . </a:t>
            </a:r>
            <a:endParaRPr lang="ru-RU" sz="2800" i="1" dirty="0">
              <a:latin typeface="Bookman Old Style" pitchFamily="18" charset="0"/>
              <a:ea typeface="DaunPenh" pitchFamily="2" charset="0"/>
              <a:cs typeface="DaunPenh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34849">
            <a:off x="467544" y="692696"/>
            <a:ext cx="2533650" cy="1809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08" t="-18055" r="-6586" b="18055"/>
          <a:stretch/>
        </p:blipFill>
        <p:spPr bwMode="auto">
          <a:xfrm>
            <a:off x="945572" y="3212976"/>
            <a:ext cx="2386041" cy="31031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Прямоугольник 4"/>
          <p:cNvSpPr>
            <a:spLocks noChangeArrowheads="1"/>
          </p:cNvSpPr>
          <p:nvPr/>
        </p:nvSpPr>
        <p:spPr bwMode="auto">
          <a:xfrm>
            <a:off x="3779912" y="188640"/>
            <a:ext cx="5364088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b="1" i="1" dirty="0" smtClean="0">
                <a:latin typeface="Bookman Old Style" pitchFamily="18" charset="0"/>
              </a:rPr>
              <a:t>Як </a:t>
            </a:r>
            <a:r>
              <a:rPr lang="ru-RU" sz="2800" b="1" i="1" dirty="0" err="1" smtClean="0">
                <a:latin typeface="Bookman Old Style" pitchFamily="18" charset="0"/>
              </a:rPr>
              <a:t>багато</a:t>
            </a:r>
            <a:r>
              <a:rPr lang="ru-RU" sz="2800" b="1" i="1" dirty="0" smtClean="0">
                <a:latin typeface="Bookman Old Style" pitchFamily="18" charset="0"/>
              </a:rPr>
              <a:t> ми </a:t>
            </a:r>
            <a:r>
              <a:rPr lang="ru-RU" sz="2800" b="1" i="1" dirty="0" err="1" smtClean="0">
                <a:latin typeface="Bookman Old Style" pitchFamily="18" charset="0"/>
              </a:rPr>
              <a:t>знаємо</a:t>
            </a:r>
            <a:r>
              <a:rPr lang="ru-RU" sz="2800" b="1" i="1" dirty="0" smtClean="0">
                <a:latin typeface="Bookman Old Style" pitchFamily="18" charset="0"/>
              </a:rPr>
              <a:t> про </a:t>
            </a:r>
            <a:r>
              <a:rPr lang="ru-RU" sz="2800" b="1" i="1" dirty="0" err="1" smtClean="0">
                <a:latin typeface="Bookman Old Style" pitchFamily="18" charset="0"/>
              </a:rPr>
              <a:t>котів</a:t>
            </a:r>
            <a:r>
              <a:rPr lang="ru-RU" sz="2800" b="1" i="1" dirty="0" smtClean="0">
                <a:latin typeface="Bookman Old Style" pitchFamily="18" charset="0"/>
              </a:rPr>
              <a:t>, </a:t>
            </a:r>
            <a:r>
              <a:rPr lang="ru-RU" sz="2800" b="1" i="1" dirty="0" err="1" smtClean="0">
                <a:latin typeface="Bookman Old Style" pitchFamily="18" charset="0"/>
              </a:rPr>
              <a:t>або</a:t>
            </a:r>
            <a:r>
              <a:rPr lang="ru-RU" sz="2800" b="1" i="1" dirty="0" smtClean="0">
                <a:latin typeface="Bookman Old Style" pitchFamily="18" charset="0"/>
              </a:rPr>
              <a:t> </a:t>
            </a:r>
            <a:r>
              <a:rPr lang="ru-RU" sz="2800" b="1" i="1" dirty="0" err="1" smtClean="0">
                <a:latin typeface="Bookman Old Style" pitchFamily="18" charset="0"/>
              </a:rPr>
              <a:t>думаємо,що</a:t>
            </a:r>
            <a:r>
              <a:rPr lang="ru-RU" sz="2800" b="1" i="1" dirty="0" smtClean="0">
                <a:latin typeface="Bookman Old Style" pitchFamily="18" charset="0"/>
              </a:rPr>
              <a:t> </a:t>
            </a:r>
            <a:r>
              <a:rPr lang="ru-RU" sz="2800" b="1" i="1" dirty="0" err="1" smtClean="0">
                <a:latin typeface="Bookman Old Style" pitchFamily="18" charset="0"/>
              </a:rPr>
              <a:t>багато</a:t>
            </a:r>
            <a:r>
              <a:rPr lang="ru-RU" sz="2800" b="1" i="1" dirty="0" smtClean="0">
                <a:latin typeface="Bookman Old Style" pitchFamily="18" charset="0"/>
              </a:rPr>
              <a:t>. </a:t>
            </a:r>
            <a:r>
              <a:rPr lang="ru-RU" sz="2800" b="1" i="1" dirty="0" err="1" smtClean="0">
                <a:latin typeface="Bookman Old Style" pitchFamily="18" charset="0"/>
              </a:rPr>
              <a:t>Насправді</a:t>
            </a:r>
            <a:r>
              <a:rPr lang="ru-RU" sz="2800" b="1" i="1" dirty="0" smtClean="0">
                <a:latin typeface="Bookman Old Style" pitchFamily="18" charset="0"/>
              </a:rPr>
              <a:t> ,</a:t>
            </a:r>
            <a:r>
              <a:rPr lang="ru-RU" sz="2800" b="1" i="1" dirty="0" err="1" smtClean="0">
                <a:latin typeface="Bookman Old Style" pitchFamily="18" charset="0"/>
              </a:rPr>
              <a:t>ці</a:t>
            </a:r>
            <a:r>
              <a:rPr lang="ru-RU" sz="2800" b="1" i="1" dirty="0" smtClean="0">
                <a:latin typeface="Bookman Old Style" pitchFamily="18" charset="0"/>
              </a:rPr>
              <a:t> </a:t>
            </a:r>
            <a:r>
              <a:rPr lang="ru-RU" sz="2800" b="1" i="1" dirty="0" err="1" smtClean="0">
                <a:latin typeface="Bookman Old Style" pitchFamily="18" charset="0"/>
              </a:rPr>
              <a:t>тварини</a:t>
            </a:r>
            <a:r>
              <a:rPr lang="ru-RU" sz="2800" b="1" i="1" dirty="0" smtClean="0">
                <a:latin typeface="Bookman Old Style" pitchFamily="18" charset="0"/>
              </a:rPr>
              <a:t> до </a:t>
            </a:r>
            <a:r>
              <a:rPr lang="ru-RU" sz="2800" b="1" i="1" dirty="0" err="1" smtClean="0">
                <a:latin typeface="Bookman Old Style" pitchFamily="18" charset="0"/>
              </a:rPr>
              <a:t>такої</a:t>
            </a:r>
            <a:r>
              <a:rPr lang="ru-RU" sz="2800" b="1" i="1" dirty="0" smtClean="0">
                <a:latin typeface="Bookman Old Style" pitchFamily="18" charset="0"/>
              </a:rPr>
              <a:t> </a:t>
            </a:r>
            <a:r>
              <a:rPr lang="ru-RU" sz="2800" b="1" i="1" dirty="0" err="1" smtClean="0">
                <a:latin typeface="Bookman Old Style" pitchFamily="18" charset="0"/>
              </a:rPr>
              <a:t>міри</a:t>
            </a:r>
            <a:r>
              <a:rPr lang="ru-RU" sz="2800" b="1" i="1" dirty="0" smtClean="0">
                <a:latin typeface="Bookman Old Style" pitchFamily="18" charset="0"/>
              </a:rPr>
              <a:t> </a:t>
            </a:r>
            <a:r>
              <a:rPr lang="ru-RU" sz="2800" b="1" i="1" dirty="0" err="1" smtClean="0">
                <a:latin typeface="Bookman Old Style" pitchFamily="18" charset="0"/>
              </a:rPr>
              <a:t>неймовірні</a:t>
            </a:r>
            <a:r>
              <a:rPr lang="ru-RU" sz="2800" b="1" i="1" dirty="0" smtClean="0">
                <a:latin typeface="Bookman Old Style" pitchFamily="18" charset="0"/>
              </a:rPr>
              <a:t> і </a:t>
            </a:r>
            <a:r>
              <a:rPr lang="ru-RU" sz="2800" b="1" i="1" dirty="0" err="1" smtClean="0">
                <a:latin typeface="Bookman Old Style" pitchFamily="18" charset="0"/>
              </a:rPr>
              <a:t>цікаві,що</a:t>
            </a:r>
            <a:r>
              <a:rPr lang="ru-RU" sz="2800" b="1" i="1" dirty="0" smtClean="0">
                <a:latin typeface="Bookman Old Style" pitchFamily="18" charset="0"/>
              </a:rPr>
              <a:t> </a:t>
            </a:r>
            <a:r>
              <a:rPr lang="ru-RU" sz="2800" b="1" i="1" dirty="0" err="1" smtClean="0">
                <a:latin typeface="Bookman Old Style" pitchFamily="18" charset="0"/>
              </a:rPr>
              <a:t>їх</a:t>
            </a:r>
            <a:r>
              <a:rPr lang="ru-RU" sz="2800" b="1" i="1" dirty="0" smtClean="0">
                <a:latin typeface="Bookman Old Style" pitchFamily="18" charset="0"/>
              </a:rPr>
              <a:t> </a:t>
            </a:r>
            <a:r>
              <a:rPr lang="ru-RU" sz="2800" b="1" i="1" dirty="0" err="1" smtClean="0">
                <a:latin typeface="Bookman Old Style" pitchFamily="18" charset="0"/>
              </a:rPr>
              <a:t>вивчать</a:t>
            </a:r>
            <a:r>
              <a:rPr lang="ru-RU" sz="2800" b="1" i="1" dirty="0" smtClean="0">
                <a:latin typeface="Bookman Old Style" pitchFamily="18" charset="0"/>
              </a:rPr>
              <a:t> </a:t>
            </a:r>
            <a:r>
              <a:rPr lang="ru-RU" sz="2800" b="1" i="1" dirty="0" err="1" smtClean="0">
                <a:latin typeface="Bookman Old Style" pitchFamily="18" charset="0"/>
              </a:rPr>
              <a:t>справжнє</a:t>
            </a:r>
            <a:r>
              <a:rPr lang="ru-RU" sz="2800" b="1" i="1" dirty="0" smtClean="0">
                <a:latin typeface="Bookman Old Style" pitchFamily="18" charset="0"/>
              </a:rPr>
              <a:t> </a:t>
            </a:r>
            <a:r>
              <a:rPr lang="ru-RU" sz="2800" b="1" i="1" dirty="0" err="1" smtClean="0">
                <a:latin typeface="Bookman Old Style" pitchFamily="18" charset="0"/>
              </a:rPr>
              <a:t>задоволення</a:t>
            </a:r>
            <a:r>
              <a:rPr lang="ru-RU" sz="2800" b="1" i="1" dirty="0" smtClean="0">
                <a:latin typeface="Bookman Old Style" pitchFamily="18" charset="0"/>
              </a:rPr>
              <a:t>.       </a:t>
            </a:r>
            <a:r>
              <a:rPr lang="en-US" sz="2800" b="1" i="1" dirty="0">
                <a:latin typeface="Bookman Old Style" pitchFamily="18" charset="0"/>
              </a:rPr>
              <a:t/>
            </a:r>
            <a:br>
              <a:rPr lang="en-US" sz="2800" b="1" i="1" dirty="0">
                <a:latin typeface="Bookman Old Style" pitchFamily="18" charset="0"/>
              </a:rPr>
            </a:br>
            <a:r>
              <a:rPr lang="en-US" sz="2800" b="1" i="1" dirty="0">
                <a:latin typeface="Bookman Old Style" pitchFamily="18" charset="0"/>
              </a:rPr>
              <a:t> </a:t>
            </a:r>
            <a:r>
              <a:rPr lang="uk-UA" sz="2800" b="1" i="1" dirty="0" smtClean="0">
                <a:latin typeface="Bookman Old Style" pitchFamily="18" charset="0"/>
              </a:rPr>
              <a:t>Вашій увазі </a:t>
            </a:r>
            <a:r>
              <a:rPr lang="uk-UA" sz="2800" b="1" i="1" dirty="0" err="1" smtClean="0">
                <a:latin typeface="Bookman Old Style" pitchFamily="18" charset="0"/>
              </a:rPr>
              <a:t>надаюьтся</a:t>
            </a:r>
            <a:r>
              <a:rPr lang="uk-UA" sz="2800" b="1" i="1" dirty="0" smtClean="0">
                <a:latin typeface="Bookman Old Style" pitchFamily="18" charset="0"/>
              </a:rPr>
              <a:t> найцікавіші і дивовижні факти про кішок</a:t>
            </a:r>
            <a:r>
              <a:rPr lang="en-US" sz="2800" b="1" i="1" dirty="0" smtClean="0">
                <a:latin typeface="Bookman Old Style" pitchFamily="18" charset="0"/>
              </a:rPr>
              <a:t>    </a:t>
            </a:r>
            <a:endParaRPr lang="ru-RU" sz="2800" i="1" dirty="0">
              <a:latin typeface="Bookman Old Style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08720"/>
            <a:ext cx="2619375" cy="455429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reflection blurRad="6350" stA="50000" endA="300" endPos="55500" dist="50800" dir="5400000" sy="-100000" algn="bl" rotWithShape="0"/>
          </a:effectLst>
          <a:scene3d>
            <a:camera prst="isometricOffAxis1Righ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Прямоугольник 2"/>
          <p:cNvSpPr>
            <a:spLocks noChangeArrowheads="1"/>
          </p:cNvSpPr>
          <p:nvPr/>
        </p:nvSpPr>
        <p:spPr bwMode="auto">
          <a:xfrm>
            <a:off x="3563938" y="476250"/>
            <a:ext cx="5580062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i="1" dirty="0">
                <a:solidFill>
                  <a:srgbClr val="800000"/>
                </a:solidFill>
                <a:latin typeface="Bookman Old Style" pitchFamily="18" charset="0"/>
              </a:rPr>
              <a:t>  </a:t>
            </a:r>
            <a:r>
              <a:rPr lang="uk-UA" sz="2800" b="1" i="1" dirty="0" smtClean="0">
                <a:solidFill>
                  <a:srgbClr val="C00000"/>
                </a:solidFill>
                <a:latin typeface="Bookman Old Style" pitchFamily="18" charset="0"/>
              </a:rPr>
              <a:t>Спочатку трохи історії</a:t>
            </a:r>
            <a:r>
              <a:rPr lang="uk-UA" sz="2800" b="1" i="1" dirty="0" smtClean="0">
                <a:solidFill>
                  <a:srgbClr val="000099"/>
                </a:solidFill>
                <a:latin typeface="Bookman Old Style" pitchFamily="18" charset="0"/>
              </a:rPr>
              <a:t>:</a:t>
            </a:r>
            <a:r>
              <a:rPr lang="en-US" sz="2800" b="1" i="1" dirty="0" smtClean="0">
                <a:solidFill>
                  <a:srgbClr val="000099"/>
                </a:solidFill>
                <a:latin typeface="Bookman Old Style" pitchFamily="18" charset="0"/>
              </a:rPr>
              <a:t> </a:t>
            </a:r>
            <a:r>
              <a:rPr lang="ru-RU" sz="2400" b="1" i="1" dirty="0" err="1">
                <a:latin typeface="Bookman Old Style" pitchFamily="18" charset="0"/>
              </a:rPr>
              <a:t>Перші</a:t>
            </a:r>
            <a:r>
              <a:rPr lang="ru-RU" sz="2400" b="1" i="1" dirty="0">
                <a:latin typeface="Bookman Old Style" pitchFamily="18" charset="0"/>
              </a:rPr>
              <a:t> </a:t>
            </a:r>
            <a:r>
              <a:rPr lang="ru-RU" sz="2400" b="1" i="1" dirty="0" err="1">
                <a:latin typeface="Bookman Old Style" pitchFamily="18" charset="0"/>
              </a:rPr>
              <a:t>представники</a:t>
            </a:r>
            <a:r>
              <a:rPr lang="ru-RU" sz="2400" b="1" i="1" dirty="0">
                <a:latin typeface="Bookman Old Style" pitchFamily="18" charset="0"/>
              </a:rPr>
              <a:t> </a:t>
            </a:r>
            <a:r>
              <a:rPr lang="ru-RU" sz="2400" b="1" i="1" dirty="0" err="1">
                <a:latin typeface="Bookman Old Style" pitchFamily="18" charset="0"/>
              </a:rPr>
              <a:t>котячого</a:t>
            </a:r>
            <a:r>
              <a:rPr lang="ru-RU" sz="2400" b="1" i="1" dirty="0">
                <a:latin typeface="Bookman Old Style" pitchFamily="18" charset="0"/>
              </a:rPr>
              <a:t> </a:t>
            </a:r>
            <a:r>
              <a:rPr lang="ru-RU" sz="2400" b="1" i="1" dirty="0" err="1">
                <a:latin typeface="Bookman Old Style" pitchFamily="18" charset="0"/>
              </a:rPr>
              <a:t>сімейства</a:t>
            </a:r>
            <a:r>
              <a:rPr lang="ru-RU" sz="2400" b="1" i="1" dirty="0">
                <a:latin typeface="Bookman Old Style" pitchFamily="18" charset="0"/>
              </a:rPr>
              <a:t> </a:t>
            </a:r>
            <a:r>
              <a:rPr lang="ru-RU" sz="2400" b="1" i="1" dirty="0" err="1">
                <a:latin typeface="Bookman Old Style" pitchFamily="18" charset="0"/>
              </a:rPr>
              <a:t>з'явилися</a:t>
            </a:r>
            <a:r>
              <a:rPr lang="ru-RU" sz="2400" b="1" i="1" dirty="0">
                <a:latin typeface="Bookman Old Style" pitchFamily="18" charset="0"/>
              </a:rPr>
              <a:t> </a:t>
            </a:r>
            <a:r>
              <a:rPr lang="ru-RU" sz="2400" b="1" i="1" dirty="0" err="1">
                <a:latin typeface="Bookman Old Style" pitchFamily="18" charset="0"/>
              </a:rPr>
              <a:t>близько</a:t>
            </a:r>
            <a:r>
              <a:rPr lang="ru-RU" sz="2400" b="1" i="1" dirty="0">
                <a:latin typeface="Bookman Old Style" pitchFamily="18" charset="0"/>
              </a:rPr>
              <a:t> 50 млн. </a:t>
            </a:r>
            <a:r>
              <a:rPr lang="ru-RU" sz="2400" b="1" i="1" dirty="0" err="1">
                <a:latin typeface="Bookman Old Style" pitchFamily="18" charset="0"/>
              </a:rPr>
              <a:t>років</a:t>
            </a:r>
            <a:r>
              <a:rPr lang="ru-RU" sz="2400" b="1" i="1" dirty="0">
                <a:latin typeface="Bookman Old Style" pitchFamily="18" charset="0"/>
              </a:rPr>
              <a:t> тому. </a:t>
            </a:r>
            <a:r>
              <a:rPr lang="ru-RU" sz="2400" b="1" i="1" dirty="0" err="1">
                <a:latin typeface="Bookman Old Style" pitchFamily="18" charset="0"/>
              </a:rPr>
              <a:t>Це</a:t>
            </a:r>
            <a:r>
              <a:rPr lang="ru-RU" sz="2400" b="1" i="1" dirty="0">
                <a:latin typeface="Bookman Old Style" pitchFamily="18" charset="0"/>
              </a:rPr>
              <a:t> </a:t>
            </a:r>
            <a:r>
              <a:rPr lang="ru-RU" sz="2400" b="1" i="1" dirty="0" err="1">
                <a:latin typeface="Bookman Old Style" pitchFamily="18" charset="0"/>
              </a:rPr>
              <a:t>були</a:t>
            </a:r>
            <a:r>
              <a:rPr lang="ru-RU" sz="2400" b="1" i="1" dirty="0">
                <a:latin typeface="Bookman Old Style" pitchFamily="18" charset="0"/>
              </a:rPr>
              <a:t> </a:t>
            </a:r>
            <a:r>
              <a:rPr lang="ru-RU" sz="2400" b="1" i="1" dirty="0" err="1">
                <a:latin typeface="Bookman Old Style" pitchFamily="18" charset="0"/>
              </a:rPr>
              <a:t>хижі</a:t>
            </a:r>
            <a:r>
              <a:rPr lang="ru-RU" sz="2400" b="1" i="1" dirty="0">
                <a:latin typeface="Bookman Old Style" pitchFamily="18" charset="0"/>
              </a:rPr>
              <a:t> </a:t>
            </a:r>
            <a:r>
              <a:rPr lang="ru-RU" sz="2400" b="1" i="1" dirty="0" err="1">
                <a:latin typeface="Bookman Old Style" pitchFamily="18" charset="0"/>
              </a:rPr>
              <a:t>тварини</a:t>
            </a:r>
            <a:r>
              <a:rPr lang="ru-RU" sz="2400" b="1" i="1" dirty="0">
                <a:latin typeface="Bookman Old Style" pitchFamily="18" charset="0"/>
              </a:rPr>
              <a:t>, </a:t>
            </a:r>
            <a:r>
              <a:rPr lang="ru-RU" sz="2400" b="1" i="1" dirty="0" err="1">
                <a:latin typeface="Bookman Old Style" pitchFamily="18" charset="0"/>
              </a:rPr>
              <a:t>схожі</a:t>
            </a:r>
            <a:r>
              <a:rPr lang="ru-RU" sz="2400" b="1" i="1" dirty="0">
                <a:latin typeface="Bookman Old Style" pitchFamily="18" charset="0"/>
              </a:rPr>
              <a:t> на </a:t>
            </a:r>
            <a:r>
              <a:rPr lang="ru-RU" sz="2400" b="1" i="1" dirty="0" smtClean="0">
                <a:latin typeface="Bookman Old Style" pitchFamily="18" charset="0"/>
              </a:rPr>
              <a:t>горностая. </a:t>
            </a:r>
            <a:r>
              <a:rPr lang="ru-RU" sz="2400" b="1" i="1" dirty="0">
                <a:latin typeface="Bookman Old Style" pitchFamily="18" charset="0"/>
              </a:rPr>
              <a:t>З них шляхом </a:t>
            </a:r>
            <a:r>
              <a:rPr lang="ru-RU" sz="2400" b="1" i="1" dirty="0" err="1">
                <a:latin typeface="Bookman Old Style" pitchFamily="18" charset="0"/>
              </a:rPr>
              <a:t>еволюції</a:t>
            </a:r>
            <a:r>
              <a:rPr lang="ru-RU" sz="2400" b="1" i="1" dirty="0">
                <a:latin typeface="Bookman Old Style" pitchFamily="18" charset="0"/>
              </a:rPr>
              <a:t> та </a:t>
            </a:r>
            <a:r>
              <a:rPr lang="ru-RU" sz="2400" b="1" i="1" dirty="0" err="1">
                <a:latin typeface="Bookman Old Style" pitchFamily="18" charset="0"/>
              </a:rPr>
              <a:t>подальшого</a:t>
            </a:r>
            <a:r>
              <a:rPr lang="ru-RU" sz="2400" b="1" i="1" dirty="0">
                <a:latin typeface="Bookman Old Style" pitchFamily="18" charset="0"/>
              </a:rPr>
              <a:t> </a:t>
            </a:r>
            <a:r>
              <a:rPr lang="ru-RU" sz="2400" b="1" i="1" dirty="0" err="1">
                <a:latin typeface="Bookman Old Style" pitchFamily="18" charset="0"/>
              </a:rPr>
              <a:t>одомашнення</a:t>
            </a:r>
            <a:r>
              <a:rPr lang="ru-RU" sz="2400" b="1" i="1" dirty="0">
                <a:latin typeface="Bookman Old Style" pitchFamily="18" charset="0"/>
              </a:rPr>
              <a:t> і </a:t>
            </a:r>
            <a:r>
              <a:rPr lang="ru-RU" sz="2400" b="1" i="1" dirty="0" err="1">
                <a:latin typeface="Bookman Old Style" pitchFamily="18" charset="0"/>
              </a:rPr>
              <a:t>виникла</a:t>
            </a:r>
            <a:r>
              <a:rPr lang="ru-RU" sz="2400" b="1" i="1" dirty="0">
                <a:latin typeface="Bookman Old Style" pitchFamily="18" charset="0"/>
              </a:rPr>
              <a:t> </a:t>
            </a:r>
            <a:r>
              <a:rPr lang="ru-RU" sz="2400" b="1" i="1" dirty="0" err="1">
                <a:latin typeface="Bookman Old Style" pitchFamily="18" charset="0"/>
              </a:rPr>
              <a:t>сучасна</a:t>
            </a:r>
            <a:r>
              <a:rPr lang="ru-RU" sz="2400" b="1" i="1" dirty="0">
                <a:latin typeface="Bookman Old Style" pitchFamily="18" charset="0"/>
              </a:rPr>
              <a:t> </a:t>
            </a:r>
            <a:r>
              <a:rPr lang="ru-RU" sz="2400" b="1" i="1" dirty="0" err="1">
                <a:latin typeface="Bookman Old Style" pitchFamily="18" charset="0"/>
              </a:rPr>
              <a:t>кішка</a:t>
            </a:r>
            <a:r>
              <a:rPr lang="ru-RU" sz="2400" b="1" i="1" dirty="0">
                <a:solidFill>
                  <a:srgbClr val="000099"/>
                </a:solidFill>
                <a:latin typeface="Bookman Old Style" pitchFamily="18" charset="0"/>
              </a:rPr>
              <a:t>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6632"/>
            <a:ext cx="2381250" cy="2952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460" y="4149080"/>
            <a:ext cx="3814386" cy="254292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2636912"/>
            <a:ext cx="3512104" cy="234254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696642"/>
            <a:ext cx="3162300" cy="1995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>
            <a:spLocks noChangeArrowheads="1"/>
          </p:cNvSpPr>
          <p:nvPr/>
        </p:nvSpPr>
        <p:spPr bwMode="auto">
          <a:xfrm>
            <a:off x="683568" y="2131272"/>
            <a:ext cx="8208912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228600" algn="ctr"/>
            <a:r>
              <a:rPr lang="ru-RU" sz="2000" b="1" i="1" dirty="0" err="1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Біологи</a:t>
            </a:r>
            <a:r>
              <a:rPr lang="ru-RU" sz="2000" b="1" i="1" dirty="0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зазначають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,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що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"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духовний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світ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"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кішки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витончений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, але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водночас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дикий.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Звір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не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розкриває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його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перед людьми,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що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нав'язують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йому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свою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любов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;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кішка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розрізняє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інтонації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людського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голосу,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ділить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відчуття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на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приємні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і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неприємні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,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вміє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виражати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задоволення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і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незадоволення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,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радість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,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смуток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, страх,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надію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,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огиду</a:t>
            </a:r>
            <a:r>
              <a:rPr lang="ru-RU" sz="2000" b="1" i="1" dirty="0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,. </a:t>
            </a:r>
            <a:r>
              <a:rPr lang="en-US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/>
            </a:r>
            <a:br>
              <a:rPr lang="en-US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</a:br>
            <a:endParaRPr lang="ru-RU" sz="3600" dirty="0">
              <a:solidFill>
                <a:srgbClr val="800000"/>
              </a:solidFill>
              <a:latin typeface="Bookman Old Style" pitchFamily="18" charset="0"/>
              <a:ea typeface="Times New Roman" pitchFamily="18" charset="0"/>
              <a:cs typeface="Arial" charset="0"/>
            </a:endParaRPr>
          </a:p>
        </p:txBody>
      </p:sp>
      <p:sp>
        <p:nvSpPr>
          <p:cNvPr id="2" name="AutoShape 2" descr="21 300+ стокових фото, фото роялті-фрі та зображень на тему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53648"/>
            <a:ext cx="1409700" cy="14097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Cat on laptop картинки, стокові Cat on laptop фотографії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350" y="46955"/>
            <a:ext cx="3096344" cy="17358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7" descr="Кішка з фото в метро: чому ми всі трошки Хлоя - Вікенд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486340"/>
            <a:ext cx="3581686" cy="22322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20273"/>
            <a:ext cx="2619375" cy="1743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img-fotki.yandex.ru/get/6003/lady-annadu.35/0_6085f_3fdcbe5_XL.jpg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4446588"/>
            <a:ext cx="2808288" cy="241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3626" y="-169943"/>
            <a:ext cx="2662839" cy="266283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Rectangle 1"/>
          <p:cNvSpPr>
            <a:spLocks noChangeArrowheads="1"/>
          </p:cNvSpPr>
          <p:nvPr/>
        </p:nvSpPr>
        <p:spPr bwMode="auto">
          <a:xfrm>
            <a:off x="611188" y="1343035"/>
            <a:ext cx="78486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28600" algn="ctr"/>
            <a:r>
              <a:rPr lang="ru-RU" sz="2800" b="1" i="1" dirty="0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Ч</a:t>
            </a:r>
          </a:p>
          <a:p>
            <a:pPr indent="228600" algn="ctr"/>
            <a:r>
              <a:rPr lang="ru-RU" sz="2800" b="1" i="1" dirty="0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        </a:t>
            </a:r>
            <a:r>
              <a:rPr lang="ru-RU" sz="2800" b="1" i="1" dirty="0" err="1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Сьогодні</a:t>
            </a:r>
            <a:r>
              <a:rPr lang="ru-RU" sz="2800" b="1" i="1" dirty="0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8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кішка</a:t>
            </a:r>
            <a:r>
              <a:rPr lang="ru-RU" sz="28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8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відкриє</a:t>
            </a:r>
            <a:r>
              <a:rPr lang="ru-RU" sz="28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нам </a:t>
            </a:r>
            <a:r>
              <a:rPr lang="ru-RU" sz="2800" b="1" i="1" dirty="0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        </a:t>
            </a:r>
            <a:r>
              <a:rPr lang="ru-RU" sz="2800" b="1" i="1" dirty="0" err="1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світ</a:t>
            </a:r>
            <a:r>
              <a:rPr lang="ru-RU" sz="2800" b="1" i="1" dirty="0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8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фізики</a:t>
            </a:r>
            <a:r>
              <a:rPr lang="ru-RU" sz="28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в </a:t>
            </a:r>
            <a:r>
              <a:rPr lang="ru-RU" sz="28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собі</a:t>
            </a:r>
            <a:r>
              <a:rPr lang="ru-RU" sz="28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8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самій</a:t>
            </a:r>
            <a:r>
              <a:rPr lang="ru-RU" sz="28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, </a:t>
            </a:r>
            <a:endParaRPr lang="ru-RU" sz="2800" b="1" i="1" dirty="0" smtClean="0">
              <a:solidFill>
                <a:srgbClr val="800000"/>
              </a:solidFill>
              <a:latin typeface="Bookman Old Style" pitchFamily="18" charset="0"/>
              <a:ea typeface="Times New Roman" pitchFamily="18" charset="0"/>
              <a:cs typeface="Arial" charset="0"/>
            </a:endParaRPr>
          </a:p>
          <a:p>
            <a:pPr indent="228600" algn="ctr"/>
            <a:r>
              <a:rPr lang="ru-RU" sz="2800" b="1" i="1" dirty="0" err="1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причому</a:t>
            </a:r>
            <a:r>
              <a:rPr lang="ru-RU" sz="2800" b="1" i="1" dirty="0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8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не </a:t>
            </a:r>
            <a:r>
              <a:rPr lang="ru-RU" sz="28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лише</a:t>
            </a:r>
            <a:r>
              <a:rPr lang="ru-RU" sz="28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8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світ</a:t>
            </a:r>
            <a:endParaRPr lang="ru-RU" sz="2800" b="1" i="1" dirty="0">
              <a:solidFill>
                <a:srgbClr val="800000"/>
              </a:solidFill>
              <a:latin typeface="Bookman Old Style" pitchFamily="18" charset="0"/>
              <a:ea typeface="Times New Roman" pitchFamily="18" charset="0"/>
              <a:cs typeface="Arial" charset="0"/>
            </a:endParaRPr>
          </a:p>
          <a:p>
            <a:pPr indent="228600" algn="ctr"/>
            <a:r>
              <a:rPr lang="ru-RU" sz="28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фізики</a:t>
            </a:r>
            <a:r>
              <a:rPr lang="ru-RU" sz="28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, а й </a:t>
            </a:r>
            <a:r>
              <a:rPr lang="ru-RU" sz="28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світ</a:t>
            </a:r>
            <a:r>
              <a:rPr lang="ru-RU" sz="28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8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мистецтва</a:t>
            </a:r>
            <a:r>
              <a:rPr lang="ru-RU" sz="28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, </a:t>
            </a:r>
            <a:r>
              <a:rPr lang="ru-RU" sz="28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адже</a:t>
            </a:r>
            <a:r>
              <a:rPr lang="ru-RU" sz="28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у </a:t>
            </a:r>
            <a:r>
              <a:rPr lang="ru-RU" sz="28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всі</a:t>
            </a:r>
            <a:r>
              <a:rPr lang="ru-RU" sz="28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8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віки</a:t>
            </a:r>
            <a:r>
              <a:rPr lang="ru-RU" sz="28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вона </a:t>
            </a:r>
            <a:r>
              <a:rPr lang="ru-RU" sz="28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користувалася</a:t>
            </a:r>
            <a:r>
              <a:rPr lang="ru-RU" sz="28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8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увагою</a:t>
            </a:r>
            <a:r>
              <a:rPr lang="ru-RU" sz="28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8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поетів</a:t>
            </a:r>
            <a:r>
              <a:rPr lang="ru-RU" sz="28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,</a:t>
            </a:r>
          </a:p>
          <a:p>
            <a:pPr indent="228600" algn="ctr"/>
            <a:r>
              <a:rPr lang="ru-RU" sz="28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письменників</a:t>
            </a:r>
            <a:r>
              <a:rPr lang="ru-RU" sz="28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, </a:t>
            </a:r>
            <a:r>
              <a:rPr lang="ru-RU" sz="28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художників</a:t>
            </a:r>
            <a:r>
              <a:rPr lang="ru-RU" sz="28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.</a:t>
            </a:r>
          </a:p>
          <a:p>
            <a:pPr indent="228600" algn="ctr"/>
            <a:r>
              <a:rPr lang="ru-RU" sz="2800" b="1" i="1" dirty="0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.</a:t>
            </a:r>
            <a:endParaRPr lang="ru-RU" sz="4400" dirty="0">
              <a:solidFill>
                <a:srgbClr val="800000"/>
              </a:solidFill>
              <a:latin typeface="Bookman Old Style" pitchFamily="18" charset="0"/>
              <a:ea typeface="Times New Roman" pitchFamily="18" charset="0"/>
              <a:cs typeface="Arial" charset="0"/>
            </a:endParaRPr>
          </a:p>
        </p:txBody>
      </p:sp>
      <p:pic>
        <p:nvPicPr>
          <p:cNvPr id="16390" name="Picture 26" descr="http://img-fotki.yandex.ru/get/5407/lady-annadu.34/0_60847_9e2c5a0c_XL.jpg">
            <a:hlinkClick r:id="rId5"/>
          </p:cNvPr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125" y="4508500"/>
            <a:ext cx="255587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17" r="-6868" b="10950"/>
          <a:stretch/>
        </p:blipFill>
        <p:spPr bwMode="auto">
          <a:xfrm>
            <a:off x="6380480" y="-531440"/>
            <a:ext cx="2486082" cy="238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D:\анимашки\анимашки\валентинки\indexCA06ZJEI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84875" y="4067175"/>
            <a:ext cx="3159125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ectangle 1"/>
          <p:cNvSpPr>
            <a:spLocks noChangeArrowheads="1"/>
          </p:cNvSpPr>
          <p:nvPr/>
        </p:nvSpPr>
        <p:spPr bwMode="auto">
          <a:xfrm>
            <a:off x="468313" y="1807005"/>
            <a:ext cx="8064500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3200" b="1" i="1" dirty="0" smtClean="0">
                <a:solidFill>
                  <a:srgbClr val="C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       </a:t>
            </a:r>
            <a:r>
              <a:rPr lang="ru-RU" sz="3200" b="1" i="1" dirty="0" err="1" smtClean="0">
                <a:solidFill>
                  <a:srgbClr val="C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Гра</a:t>
            </a:r>
            <a:r>
              <a:rPr lang="ru-RU" sz="3200" b="1" i="1" dirty="0" smtClean="0">
                <a:solidFill>
                  <a:srgbClr val="C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 Так –</a:t>
            </a:r>
            <a:r>
              <a:rPr lang="ru-RU" sz="3200" b="1" i="1" dirty="0" err="1" smtClean="0">
                <a:solidFill>
                  <a:srgbClr val="C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ні</a:t>
            </a:r>
            <a:endParaRPr lang="ru-RU" sz="3200" b="1" i="1" dirty="0" smtClean="0">
              <a:solidFill>
                <a:srgbClr val="C00000"/>
              </a:solidFill>
              <a:latin typeface="Bookman Old Style" pitchFamily="18" charset="0"/>
              <a:ea typeface="Calibri" pitchFamily="34" charset="0"/>
              <a:cs typeface="Tahoma" pitchFamily="34" charset="0"/>
            </a:endParaRPr>
          </a:p>
          <a:p>
            <a:r>
              <a:rPr lang="ru-RU" sz="1600" b="1" i="1" dirty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 </a:t>
            </a:r>
            <a:r>
              <a:rPr lang="ru-RU" sz="1600" b="1" i="1" dirty="0" smtClean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1.Коти </a:t>
            </a:r>
            <a:r>
              <a:rPr lang="ru-RU" sz="1600" b="1" i="1" dirty="0" err="1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можуть</a:t>
            </a:r>
            <a:r>
              <a:rPr lang="ru-RU" sz="1600" b="1" i="1" dirty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 </a:t>
            </a:r>
            <a:r>
              <a:rPr lang="ru-RU" sz="1600" b="1" i="1" dirty="0" err="1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видавати</a:t>
            </a:r>
            <a:r>
              <a:rPr lang="ru-RU" sz="1600" b="1" i="1" dirty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 </a:t>
            </a:r>
            <a:r>
              <a:rPr lang="ru-RU" sz="1600" b="1" i="1" dirty="0" err="1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близько</a:t>
            </a:r>
            <a:r>
              <a:rPr lang="ru-RU" sz="1600" b="1" i="1" dirty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 100 </a:t>
            </a:r>
            <a:r>
              <a:rPr lang="ru-RU" sz="1600" b="1" i="1" dirty="0" err="1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різних</a:t>
            </a:r>
            <a:r>
              <a:rPr lang="ru-RU" sz="1600" b="1" i="1" dirty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 </a:t>
            </a:r>
            <a:r>
              <a:rPr lang="ru-RU" sz="1600" b="1" i="1" dirty="0" err="1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звуків</a:t>
            </a:r>
            <a:r>
              <a:rPr lang="ru-RU" sz="1600" b="1" i="1" dirty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. Для </a:t>
            </a:r>
            <a:r>
              <a:rPr lang="ru-RU" sz="1600" b="1" i="1" dirty="0" err="1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порівняння</a:t>
            </a:r>
            <a:r>
              <a:rPr lang="ru-RU" sz="1600" b="1" i="1" dirty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 – собаки </a:t>
            </a:r>
            <a:r>
              <a:rPr lang="ru-RU" sz="1600" b="1" i="1" dirty="0" err="1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лише</a:t>
            </a:r>
            <a:r>
              <a:rPr lang="ru-RU" sz="1600" b="1" i="1" dirty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 </a:t>
            </a:r>
            <a:r>
              <a:rPr lang="ru-RU" sz="1600" b="1" i="1" dirty="0" err="1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близько</a:t>
            </a:r>
            <a:r>
              <a:rPr lang="ru-RU" sz="1600" b="1" i="1" dirty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 </a:t>
            </a:r>
            <a:r>
              <a:rPr lang="ru-RU" sz="1600" b="1" i="1" dirty="0" smtClean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10.</a:t>
            </a:r>
          </a:p>
          <a:p>
            <a:r>
              <a:rPr lang="ru-RU" sz="1600" b="1" i="1" dirty="0" smtClean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2. </a:t>
            </a:r>
            <a:r>
              <a:rPr lang="ru-RU" sz="1600" b="1" i="1" dirty="0" err="1" smtClean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Малюнок</a:t>
            </a:r>
            <a:r>
              <a:rPr lang="ru-RU" sz="1600" b="1" i="1" dirty="0" smtClean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 </a:t>
            </a:r>
            <a:r>
              <a:rPr lang="ru-RU" sz="1600" b="1" i="1" dirty="0" err="1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поверхні</a:t>
            </a:r>
            <a:r>
              <a:rPr lang="ru-RU" sz="1600" b="1" i="1" dirty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 носа </a:t>
            </a:r>
            <a:r>
              <a:rPr lang="ru-RU" sz="1600" b="1" i="1" dirty="0" err="1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котів</a:t>
            </a:r>
            <a:r>
              <a:rPr lang="ru-RU" sz="1600" b="1" i="1" dirty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 </a:t>
            </a:r>
            <a:r>
              <a:rPr lang="ru-RU" sz="1600" b="1" i="1" dirty="0" err="1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унікальний</a:t>
            </a:r>
            <a:r>
              <a:rPr lang="ru-RU" sz="1600" b="1" i="1" dirty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, як і </a:t>
            </a:r>
            <a:r>
              <a:rPr lang="ru-RU" sz="1600" b="1" i="1" dirty="0" err="1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відбиток</a:t>
            </a:r>
            <a:r>
              <a:rPr lang="ru-RU" sz="1600" b="1" i="1" dirty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 </a:t>
            </a:r>
            <a:r>
              <a:rPr lang="ru-RU" sz="1600" b="1" i="1" dirty="0" err="1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пальця</a:t>
            </a:r>
            <a:r>
              <a:rPr lang="ru-RU" sz="1600" b="1" i="1" dirty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 </a:t>
            </a:r>
            <a:r>
              <a:rPr lang="ru-RU" sz="1600" b="1" i="1" dirty="0" err="1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людини</a:t>
            </a:r>
            <a:r>
              <a:rPr lang="ru-RU" sz="1600" b="1" i="1" dirty="0" smtClean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.</a:t>
            </a:r>
            <a:br>
              <a:rPr lang="ru-RU" sz="1600" b="1" i="1" dirty="0" smtClean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</a:br>
            <a:endParaRPr lang="ru-RU" sz="1600" b="1" i="1" dirty="0">
              <a:solidFill>
                <a:srgbClr val="800000"/>
              </a:solidFill>
              <a:latin typeface="Bookman Old Style" pitchFamily="18" charset="0"/>
              <a:ea typeface="Calibri" pitchFamily="34" charset="0"/>
              <a:cs typeface="Tahoma" pitchFamily="34" charset="0"/>
            </a:endParaRPr>
          </a:p>
          <a:p>
            <a:r>
              <a:rPr lang="ru-RU" sz="1600" b="1" i="1" dirty="0" smtClean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3.Жираф </a:t>
            </a:r>
            <a:r>
              <a:rPr lang="ru-RU" sz="1600" b="1" i="1" dirty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і </a:t>
            </a:r>
            <a:r>
              <a:rPr lang="ru-RU" sz="1600" b="1" i="1" dirty="0" err="1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кіт</a:t>
            </a:r>
            <a:r>
              <a:rPr lang="ru-RU" sz="1600" b="1" i="1" dirty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 </a:t>
            </a:r>
            <a:r>
              <a:rPr lang="ru-RU" sz="1600" b="1" i="1" dirty="0" smtClean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- </a:t>
            </a:r>
            <a:r>
              <a:rPr lang="ru-RU" sz="1600" b="1" i="1" dirty="0" err="1" smtClean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це</a:t>
            </a:r>
            <a:r>
              <a:rPr lang="ru-RU" sz="1600" b="1" i="1" dirty="0" smtClean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 </a:t>
            </a:r>
            <a:r>
              <a:rPr lang="ru-RU" sz="1600" b="1" i="1" dirty="0" err="1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єдині</a:t>
            </a:r>
            <a:r>
              <a:rPr lang="ru-RU" sz="1600" b="1" i="1" dirty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 </a:t>
            </a:r>
            <a:r>
              <a:rPr lang="ru-RU" sz="1600" b="1" i="1" dirty="0" err="1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тварини-іноходці</a:t>
            </a:r>
            <a:r>
              <a:rPr lang="ru-RU" sz="1600" b="1" i="1" dirty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, при </a:t>
            </a:r>
            <a:r>
              <a:rPr lang="ru-RU" sz="1600" b="1" i="1" dirty="0" err="1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ходьбі</a:t>
            </a:r>
            <a:r>
              <a:rPr lang="ru-RU" sz="1600" b="1" i="1" dirty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 у них </a:t>
            </a:r>
            <a:r>
              <a:rPr lang="ru-RU" sz="1600" b="1" i="1" dirty="0" err="1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йдуть</a:t>
            </a:r>
            <a:r>
              <a:rPr lang="ru-RU" sz="1600" b="1" i="1" dirty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 </a:t>
            </a:r>
            <a:r>
              <a:rPr lang="ru-RU" sz="1600" b="1" i="1" dirty="0" err="1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спочатку</a:t>
            </a:r>
            <a:r>
              <a:rPr lang="ru-RU" sz="1600" b="1" i="1" dirty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 </a:t>
            </a:r>
            <a:r>
              <a:rPr lang="ru-RU" sz="1600" b="1" i="1" dirty="0" err="1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ліві</a:t>
            </a:r>
            <a:r>
              <a:rPr lang="ru-RU" sz="1600" b="1" i="1" dirty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 </a:t>
            </a:r>
            <a:r>
              <a:rPr lang="ru-RU" sz="1600" b="1" i="1" dirty="0" err="1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лапи</a:t>
            </a:r>
            <a:r>
              <a:rPr lang="ru-RU" sz="1600" b="1" i="1" dirty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, а </a:t>
            </a:r>
            <a:r>
              <a:rPr lang="ru-RU" sz="1600" b="1" i="1" dirty="0" err="1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потім</a:t>
            </a:r>
            <a:r>
              <a:rPr lang="ru-RU" sz="1600" b="1" i="1" dirty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 </a:t>
            </a:r>
            <a:r>
              <a:rPr lang="ru-RU" sz="1600" b="1" i="1" dirty="0" err="1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праві</a:t>
            </a:r>
            <a:r>
              <a:rPr lang="ru-RU" sz="1600" b="1" i="1" dirty="0" smtClean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.</a:t>
            </a:r>
            <a:br>
              <a:rPr lang="ru-RU" sz="1600" b="1" i="1" dirty="0" smtClean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</a:br>
            <a:r>
              <a:rPr lang="ru-RU" sz="1600" b="1" i="1" dirty="0" smtClean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/>
            </a:r>
            <a:br>
              <a:rPr lang="ru-RU" sz="1600" b="1" i="1" dirty="0" smtClean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</a:br>
            <a:r>
              <a:rPr lang="ru-RU" sz="1600" b="1" i="1" dirty="0" smtClean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4.Єгиптяни </a:t>
            </a:r>
            <a:r>
              <a:rPr lang="ru-RU" sz="1600" b="1" i="1" dirty="0" err="1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голили</a:t>
            </a:r>
            <a:r>
              <a:rPr lang="ru-RU" sz="1600" b="1" i="1" dirty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 брови, як </a:t>
            </a:r>
            <a:r>
              <a:rPr lang="ru-RU" sz="1600" b="1" i="1" dirty="0" err="1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ознаку</a:t>
            </a:r>
            <a:r>
              <a:rPr lang="ru-RU" sz="1600" b="1" i="1" dirty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 трауру, коли </a:t>
            </a:r>
            <a:r>
              <a:rPr lang="ru-RU" sz="1600" b="1" i="1" dirty="0" err="1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втрачали</a:t>
            </a:r>
            <a:r>
              <a:rPr lang="ru-RU" sz="1600" b="1" i="1" dirty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 </a:t>
            </a:r>
            <a:endParaRPr lang="ru-RU" sz="1600" b="1" i="1" dirty="0" smtClean="0">
              <a:solidFill>
                <a:srgbClr val="800000"/>
              </a:solidFill>
              <a:latin typeface="Bookman Old Style" pitchFamily="18" charset="0"/>
              <a:ea typeface="Calibri" pitchFamily="34" charset="0"/>
              <a:cs typeface="Tahoma" pitchFamily="34" charset="0"/>
            </a:endParaRPr>
          </a:p>
          <a:p>
            <a:pPr algn="ctr"/>
            <a:r>
              <a:rPr lang="ru-RU" sz="1600" b="1" i="1" dirty="0" err="1" smtClean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улюблену</a:t>
            </a:r>
            <a:r>
              <a:rPr lang="ru-RU" sz="1600" b="1" i="1" dirty="0" smtClean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 </a:t>
            </a:r>
            <a:r>
              <a:rPr lang="ru-RU" sz="1600" b="1" i="1" dirty="0" err="1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кішку</a:t>
            </a:r>
            <a:r>
              <a:rPr lang="ru-RU" sz="1600" b="1" i="1" dirty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.</a:t>
            </a:r>
            <a:endParaRPr lang="ru-RU" sz="1600" b="1" i="1" dirty="0" smtClean="0">
              <a:solidFill>
                <a:srgbClr val="800000"/>
              </a:solidFill>
              <a:latin typeface="Bookman Old Style" pitchFamily="18" charset="0"/>
              <a:ea typeface="Calibri" pitchFamily="34" charset="0"/>
              <a:cs typeface="Tahoma" pitchFamily="34" charset="0"/>
            </a:endParaRPr>
          </a:p>
          <a:p>
            <a:pPr algn="ctr"/>
            <a:r>
              <a:rPr lang="ru-RU" sz="1600" b="1" i="1" dirty="0" smtClean="0">
                <a:solidFill>
                  <a:srgbClr val="800000"/>
                </a:solidFill>
                <a:latin typeface="Bookman Old Style" pitchFamily="18" charset="0"/>
                <a:ea typeface="Calibri" pitchFamily="34" charset="0"/>
                <a:cs typeface="Tahoma" pitchFamily="34" charset="0"/>
              </a:rPr>
              <a:t>. </a:t>
            </a:r>
            <a:endParaRPr lang="ru-RU" sz="4000" b="1" i="1" dirty="0">
              <a:solidFill>
                <a:srgbClr val="800000"/>
              </a:solidFill>
              <a:latin typeface="Bookman Old Style" pitchFamily="18" charset="0"/>
              <a:ea typeface="Calibri" pitchFamily="34" charset="0"/>
              <a:cs typeface="Tahom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0" y="38822"/>
            <a:ext cx="3374912" cy="2251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936" y="-144557"/>
            <a:ext cx="2320519" cy="29974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58" name="Rectangle 1"/>
          <p:cNvSpPr>
            <a:spLocks noChangeArrowheads="1"/>
          </p:cNvSpPr>
          <p:nvPr/>
        </p:nvSpPr>
        <p:spPr bwMode="auto">
          <a:xfrm>
            <a:off x="827582" y="2152332"/>
            <a:ext cx="7921129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2000" b="1" i="1" dirty="0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5.Котяче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вухо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повертається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на </a:t>
            </a:r>
            <a:endParaRPr lang="ru-RU" sz="2000" b="1" i="1" dirty="0" smtClean="0">
              <a:solidFill>
                <a:srgbClr val="800000"/>
              </a:solidFill>
              <a:latin typeface="Bookman Old Style" pitchFamily="18" charset="0"/>
              <a:ea typeface="Times New Roman" pitchFamily="18" charset="0"/>
              <a:cs typeface="Arial" charset="0"/>
            </a:endParaRPr>
          </a:p>
          <a:p>
            <a:r>
              <a:rPr lang="ru-RU" sz="2000" b="1" i="1" dirty="0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180 </a:t>
            </a:r>
            <a:r>
              <a:rPr lang="ru-RU" sz="2000" b="1" i="1" dirty="0" err="1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градусів</a:t>
            </a:r>
            <a:r>
              <a:rPr lang="ru-RU" sz="2000" b="1" i="1" dirty="0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. 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У кожному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вусі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у </a:t>
            </a:r>
            <a:r>
              <a:rPr lang="ru-RU" sz="2000" b="1" i="1" dirty="0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кота</a:t>
            </a:r>
          </a:p>
          <a:p>
            <a:r>
              <a:rPr lang="ru-RU" sz="2000" b="1" i="1" dirty="0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32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мускули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,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щоб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управляти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вухом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вони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використовують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дванадцять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або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більше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м’язів</a:t>
            </a:r>
            <a:r>
              <a:rPr lang="ru-RU" sz="2000" b="1" i="1" dirty="0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..</a:t>
            </a:r>
          </a:p>
          <a:p>
            <a:r>
              <a:rPr lang="ru-RU" sz="2000" b="1" i="1" dirty="0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6.Чутливість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кішки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до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гучності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звуку в </a:t>
            </a:r>
            <a:r>
              <a:rPr lang="ru-RU" sz="2000" b="1" i="1" dirty="0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5 </a:t>
            </a:r>
            <a:r>
              <a:rPr lang="ru-RU" sz="2000" b="1" i="1" dirty="0" err="1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разів</a:t>
            </a:r>
            <a:r>
              <a:rPr lang="ru-RU" sz="2000" b="1" i="1" dirty="0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вища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,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ніж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у </a:t>
            </a:r>
            <a:r>
              <a:rPr lang="ru-RU" sz="2000" b="1" i="1" dirty="0" err="1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людини</a:t>
            </a:r>
            <a:r>
              <a:rPr lang="ru-RU" sz="2000" b="1" i="1" dirty="0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.</a:t>
            </a:r>
          </a:p>
          <a:p>
            <a:r>
              <a:rPr lang="ru-RU" sz="2000" b="1" i="1" dirty="0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7. </a:t>
            </a:r>
            <a:r>
              <a:rPr lang="ru-RU" sz="2000" b="1" i="1" dirty="0" err="1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Коти</a:t>
            </a:r>
            <a:r>
              <a:rPr lang="ru-RU" sz="2000" b="1" i="1" dirty="0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відчувають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запахи в </a:t>
            </a:r>
            <a:r>
              <a:rPr lang="ru-RU" sz="2000" b="1" i="1" dirty="0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15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разів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сильніше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,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ніж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люди.</a:t>
            </a:r>
            <a:endParaRPr lang="ru-RU" sz="2000" b="1" i="1" dirty="0">
              <a:solidFill>
                <a:srgbClr val="800000"/>
              </a:solidFill>
              <a:latin typeface="Bookman Old Style" pitchFamily="18" charset="0"/>
              <a:ea typeface="Times New Roman" pitchFamily="18" charset="0"/>
              <a:cs typeface="Arial" charset="0"/>
            </a:endParaRPr>
          </a:p>
          <a:p>
            <a:pPr algn="ctr"/>
            <a:endParaRPr lang="ru-RU" sz="2000" dirty="0">
              <a:solidFill>
                <a:srgbClr val="800000"/>
              </a:solidFill>
              <a:latin typeface="Bookman Old Style" pitchFamily="18" charset="0"/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ChangeArrowheads="1"/>
          </p:cNvSpPr>
          <p:nvPr/>
        </p:nvSpPr>
        <p:spPr bwMode="auto">
          <a:xfrm>
            <a:off x="539552" y="2235944"/>
            <a:ext cx="838854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2000" b="1" i="1" dirty="0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8.Лапи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допомагають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котам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визначити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,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чи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пролізуть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вони в </a:t>
            </a:r>
            <a:r>
              <a:rPr lang="ru-RU" sz="2000" b="1" i="1" dirty="0" err="1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отвір</a:t>
            </a:r>
            <a:r>
              <a:rPr lang="ru-RU" sz="2000" b="1" i="1" dirty="0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.</a:t>
            </a:r>
          </a:p>
          <a:p>
            <a:r>
              <a:rPr lang="ru-RU" sz="2000" b="1" i="1" dirty="0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9Коти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, на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відміну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від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собак, не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можуть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сфокусувати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погляд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на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близько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розташованих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предметах,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тобто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коти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далекозорі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, а собаки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короткозорі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.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Фактично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,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краще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всього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кішка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бачить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на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відстані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від</a:t>
            </a:r>
            <a:r>
              <a:rPr lang="ru-RU" sz="20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75 см до </a:t>
            </a:r>
            <a:endParaRPr lang="ru-RU" sz="2000" b="1" i="1" dirty="0" smtClean="0">
              <a:solidFill>
                <a:srgbClr val="800000"/>
              </a:solidFill>
              <a:latin typeface="Bookman Old Style" pitchFamily="18" charset="0"/>
              <a:ea typeface="Times New Roman" pitchFamily="18" charset="0"/>
              <a:cs typeface="Arial" charset="0"/>
            </a:endParaRPr>
          </a:p>
          <a:p>
            <a:r>
              <a:rPr lang="ru-RU" sz="2000" b="1" i="1" dirty="0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2-6 </a:t>
            </a:r>
            <a:r>
              <a:rPr lang="ru-RU" sz="20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метрів</a:t>
            </a:r>
            <a:r>
              <a:rPr lang="ru-RU" sz="24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.</a:t>
            </a:r>
            <a:endParaRPr lang="ru-RU" sz="2400" dirty="0">
              <a:solidFill>
                <a:srgbClr val="800000"/>
              </a:solidFill>
              <a:latin typeface="Bookman Old Style" pitchFamily="18" charset="0"/>
              <a:ea typeface="Times New Roman" pitchFamily="18" charset="0"/>
              <a:cs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149080"/>
            <a:ext cx="2861955" cy="2994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1"/>
          <p:cNvSpPr>
            <a:spLocks noChangeArrowheads="1"/>
          </p:cNvSpPr>
          <p:nvPr/>
        </p:nvSpPr>
        <p:spPr bwMode="auto">
          <a:xfrm>
            <a:off x="468313" y="2317700"/>
            <a:ext cx="7991475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10.Коли </a:t>
            </a:r>
            <a:r>
              <a:rPr lang="ru-RU" sz="24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ми </a:t>
            </a:r>
            <a:r>
              <a:rPr lang="ru-RU" sz="24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гладимо</a:t>
            </a:r>
            <a:r>
              <a:rPr lang="ru-RU" sz="24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кота, у нас </a:t>
            </a:r>
            <a:r>
              <a:rPr lang="ru-RU" sz="24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знижується</a:t>
            </a:r>
            <a:r>
              <a:rPr lang="ru-RU" sz="24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частота </a:t>
            </a:r>
            <a:r>
              <a:rPr lang="ru-RU" sz="24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серцебиття</a:t>
            </a:r>
            <a:r>
              <a:rPr lang="ru-RU" sz="24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і </a:t>
            </a:r>
            <a:r>
              <a:rPr lang="ru-RU" sz="24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кров’яний</a:t>
            </a:r>
            <a:r>
              <a:rPr lang="ru-RU" sz="24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4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тиск</a:t>
            </a:r>
            <a:r>
              <a:rPr lang="ru-RU" sz="24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. А люди з сердечно-</a:t>
            </a:r>
            <a:r>
              <a:rPr lang="ru-RU" sz="24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судинними</a:t>
            </a:r>
            <a:r>
              <a:rPr lang="ru-RU" sz="24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4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захворюваннями</a:t>
            </a:r>
            <a:r>
              <a:rPr lang="ru-RU" sz="24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4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мають</a:t>
            </a:r>
            <a:r>
              <a:rPr lang="ru-RU" sz="24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шанс </a:t>
            </a:r>
            <a:r>
              <a:rPr lang="ru-RU" sz="24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прожити</a:t>
            </a:r>
            <a:r>
              <a:rPr lang="ru-RU" sz="24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4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довше</a:t>
            </a:r>
            <a:r>
              <a:rPr lang="ru-RU" sz="24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, </a:t>
            </a:r>
            <a:r>
              <a:rPr lang="ru-RU" sz="24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якщо</a:t>
            </a:r>
            <a:r>
              <a:rPr lang="ru-RU" sz="24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у них є </a:t>
            </a:r>
            <a:r>
              <a:rPr lang="ru-RU" sz="24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кіт</a:t>
            </a:r>
            <a:r>
              <a:rPr lang="ru-RU" sz="24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, на </a:t>
            </a:r>
            <a:r>
              <a:rPr lang="ru-RU" sz="24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відміну</a:t>
            </a:r>
            <a:r>
              <a:rPr lang="ru-RU" sz="24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4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від</a:t>
            </a:r>
            <a:r>
              <a:rPr lang="ru-RU" sz="24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тих, </a:t>
            </a:r>
            <a:r>
              <a:rPr lang="ru-RU" sz="24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хто</a:t>
            </a:r>
            <a:r>
              <a:rPr lang="ru-RU" sz="24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не </a:t>
            </a:r>
            <a:r>
              <a:rPr lang="ru-RU" sz="24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має</a:t>
            </a:r>
            <a:r>
              <a:rPr lang="ru-RU" sz="24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4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ні</a:t>
            </a:r>
            <a:r>
              <a:rPr lang="ru-RU" sz="24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кота, </a:t>
            </a:r>
            <a:r>
              <a:rPr lang="ru-RU" sz="2400" b="1" i="1" dirty="0" err="1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ні</a:t>
            </a:r>
            <a:r>
              <a:rPr lang="ru-RU" sz="2400" b="1" i="1" dirty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Arial" charset="0"/>
              </a:rPr>
              <a:t> собаки..</a:t>
            </a:r>
            <a:endParaRPr lang="ru-RU" sz="2400" dirty="0">
              <a:solidFill>
                <a:srgbClr val="800000"/>
              </a:solidFill>
              <a:latin typeface="Bookman Old Style" pitchFamily="18" charset="0"/>
              <a:ea typeface="Times New Roman" pitchFamily="18" charset="0"/>
              <a:cs typeface="Arial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2805113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504211"/>
            <a:ext cx="2592288" cy="20626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-286610"/>
            <a:ext cx="3542353" cy="22139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solidFill>
                  <a:srgbClr val="C00000"/>
                </a:solidFill>
                <a:latin typeface="Bookman Old Style" pitchFamily="18" charset="0"/>
              </a:rPr>
              <a:t/>
            </a:r>
            <a:br>
              <a:rPr lang="ru-RU" sz="3200" dirty="0" smtClean="0">
                <a:solidFill>
                  <a:srgbClr val="C00000"/>
                </a:solidFill>
                <a:latin typeface="Bookman Old Style" pitchFamily="18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Bookman Old Style" pitchFamily="18" charset="0"/>
              </a:rPr>
              <a:t>Де </a:t>
            </a:r>
            <a:r>
              <a:rPr lang="ru-RU" sz="3200" b="1" dirty="0" err="1" smtClean="0">
                <a:solidFill>
                  <a:srgbClr val="C00000"/>
                </a:solidFill>
                <a:latin typeface="Bookman Old Style" pitchFamily="18" charset="0"/>
              </a:rPr>
              <a:t>справжній</a:t>
            </a:r>
            <a:r>
              <a:rPr lang="ru-RU" sz="3200" b="1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Bookman Old Style" pitchFamily="18" charset="0"/>
              </a:rPr>
              <a:t>кіт</a:t>
            </a:r>
            <a:r>
              <a:rPr lang="ru-RU" sz="3200" dirty="0" smtClean="0">
                <a:solidFill>
                  <a:srgbClr val="C00000"/>
                </a:solidFill>
                <a:latin typeface="Bookman Old Style" pitchFamily="18" charset="0"/>
              </a:rPr>
              <a:t>:</a:t>
            </a:r>
            <a:br>
              <a:rPr lang="ru-RU" sz="3200" dirty="0" smtClean="0">
                <a:solidFill>
                  <a:srgbClr val="C00000"/>
                </a:solidFill>
                <a:latin typeface="Bookman Old Style" pitchFamily="18" charset="0"/>
              </a:rPr>
            </a:br>
            <a:r>
              <a:rPr lang="ru-RU" sz="3200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rgbClr val="C00000"/>
                </a:solidFill>
                <a:latin typeface="Bookman Old Style" pitchFamily="18" charset="0"/>
              </a:rPr>
              <a:t>дивовижна</a:t>
            </a:r>
            <a:r>
              <a:rPr lang="ru-RU" sz="3200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ru-RU" sz="3200" dirty="0">
                <a:solidFill>
                  <a:srgbClr val="C00000"/>
                </a:solidFill>
                <a:latin typeface="Bookman Old Style" pitchFamily="18" charset="0"/>
              </a:rPr>
              <a:t>головоломка, яку треба </a:t>
            </a:r>
            <a:r>
              <a:rPr lang="ru-RU" sz="3200" dirty="0" err="1">
                <a:solidFill>
                  <a:srgbClr val="C00000"/>
                </a:solidFill>
                <a:latin typeface="Bookman Old Style" pitchFamily="18" charset="0"/>
              </a:rPr>
              <a:t>розв'язати</a:t>
            </a:r>
            <a:r>
              <a:rPr lang="ru-RU" sz="3200" dirty="0">
                <a:solidFill>
                  <a:srgbClr val="C00000"/>
                </a:solidFill>
                <a:latin typeface="Bookman Old Style" pitchFamily="18" charset="0"/>
              </a:rPr>
              <a:t> за 6 секунд</a:t>
            </a:r>
            <a:endParaRPr lang="uk-UA" sz="32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Прямоугольник 1"/>
          <p:cNvSpPr>
            <a:spLocks noChangeArrowheads="1"/>
          </p:cNvSpPr>
          <p:nvPr/>
        </p:nvSpPr>
        <p:spPr bwMode="auto">
          <a:xfrm>
            <a:off x="539750" y="2060575"/>
            <a:ext cx="79930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 dirty="0">
                <a:solidFill>
                  <a:srgbClr val="800000"/>
                </a:solidFill>
                <a:latin typeface="Bookman Old Style" pitchFamily="18" charset="0"/>
              </a:rPr>
              <a:t> 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703847"/>
            <a:ext cx="5544616" cy="5515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Рамка 2"/>
          <p:cNvSpPr/>
          <p:nvPr/>
        </p:nvSpPr>
        <p:spPr>
          <a:xfrm>
            <a:off x="6156176" y="3212976"/>
            <a:ext cx="914400" cy="914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dirty="0" smtClean="0">
                <a:latin typeface="Calibri"/>
                <a:ea typeface="Calibri"/>
                <a:cs typeface="Times New Roman"/>
              </a:rPr>
              <a:t/>
            </a:r>
            <a:br>
              <a:rPr lang="uk-UA" dirty="0" smtClean="0">
                <a:latin typeface="Calibri"/>
                <a:ea typeface="Calibri"/>
                <a:cs typeface="Times New Roman"/>
              </a:rPr>
            </a:br>
            <a:r>
              <a:rPr lang="uk-UA" dirty="0">
                <a:latin typeface="Calibri"/>
                <a:ea typeface="Calibri"/>
                <a:cs typeface="Times New Roman"/>
              </a:rPr>
              <a:t/>
            </a:r>
            <a:br>
              <a:rPr lang="uk-UA" dirty="0">
                <a:latin typeface="Calibri"/>
                <a:ea typeface="Calibri"/>
                <a:cs typeface="Times New Roman"/>
              </a:rPr>
            </a:br>
            <a:r>
              <a:rPr lang="uk-UA" dirty="0" smtClean="0">
                <a:latin typeface="Calibri"/>
                <a:ea typeface="Calibri"/>
                <a:cs typeface="Times New Roman"/>
              </a:rPr>
              <a:t/>
            </a:r>
            <a:br>
              <a:rPr lang="uk-UA" dirty="0" smtClean="0">
                <a:latin typeface="Calibri"/>
                <a:ea typeface="Calibri"/>
                <a:cs typeface="Times New Roman"/>
              </a:rPr>
            </a:br>
            <a:r>
              <a:rPr lang="uk-UA" dirty="0">
                <a:latin typeface="Calibri"/>
                <a:ea typeface="Calibri"/>
                <a:cs typeface="Times New Roman"/>
              </a:rPr>
              <a:t/>
            </a:r>
            <a:br>
              <a:rPr lang="uk-UA" dirty="0">
                <a:latin typeface="Calibri"/>
                <a:ea typeface="Calibri"/>
                <a:cs typeface="Times New Roman"/>
              </a:rPr>
            </a:br>
            <a:r>
              <a:rPr lang="uk-UA" dirty="0" smtClean="0">
                <a:latin typeface="Calibri"/>
                <a:ea typeface="Calibri"/>
                <a:cs typeface="Times New Roman"/>
              </a:rPr>
              <a:t/>
            </a:r>
            <a:br>
              <a:rPr lang="uk-UA" dirty="0" smtClean="0">
                <a:latin typeface="Calibri"/>
                <a:ea typeface="Calibri"/>
                <a:cs typeface="Times New Roman"/>
              </a:rPr>
            </a:br>
            <a:r>
              <a:rPr lang="uk-UA" sz="2400" b="1" dirty="0" smtClean="0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>Угорський </a:t>
            </a:r>
            <a:r>
              <a:rPr lang="uk-UA" sz="2400" b="1" dirty="0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>художник </a:t>
            </a:r>
            <a:r>
              <a:rPr lang="uk-UA" sz="2400" b="1" dirty="0" err="1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>Гергелі</a:t>
            </a:r>
            <a:r>
              <a:rPr lang="uk-UA" sz="2400" b="1" dirty="0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> </a:t>
            </a:r>
            <a:r>
              <a:rPr lang="uk-UA" sz="2400" b="1" dirty="0" err="1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>Дудас</a:t>
            </a:r>
            <a:r>
              <a:rPr lang="uk-UA" sz="2400" b="1" dirty="0" smtClean="0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>,</a:t>
            </a:r>
            <a:br>
              <a:rPr lang="uk-UA" sz="2400" b="1" dirty="0" smtClean="0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</a:br>
            <a:r>
              <a:rPr lang="uk-UA" sz="2400" b="1" dirty="0" smtClean="0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> </a:t>
            </a:r>
            <a:r>
              <a:rPr lang="uk-UA" sz="2400" b="1" dirty="0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>більше відомий як </a:t>
            </a:r>
            <a:r>
              <a:rPr lang="uk-UA" sz="2400" b="1" dirty="0" err="1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>Dudolf</a:t>
            </a:r>
            <a:r>
              <a:rPr lang="uk-UA" sz="2400" b="1" dirty="0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>, порадував любителів головоломок новою картинкою в стилі "знайди предмети".</a:t>
            </a:r>
            <a:r>
              <a:rPr lang="uk-UA" b="1" dirty="0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/>
            </a:r>
            <a:br>
              <a:rPr lang="uk-UA" b="1" dirty="0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</a:br>
            <a:r>
              <a:rPr lang="uk-UA" b="1" dirty="0" smtClean="0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/>
            </a:r>
            <a:br>
              <a:rPr lang="uk-UA" b="1" dirty="0" smtClean="0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</a:br>
            <a:r>
              <a:rPr lang="uk-UA" sz="2400" i="1" dirty="0" smtClean="0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>К</a:t>
            </a:r>
            <a:r>
              <a:rPr lang="ru-RU" sz="2400" i="1" dirty="0" err="1" smtClean="0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>атурист</a:t>
            </a:r>
            <a:r>
              <a:rPr lang="ru-RU" sz="2400" i="1" dirty="0" smtClean="0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> </a:t>
            </a:r>
            <a:r>
              <a:rPr lang="ru-RU" sz="2400" i="1" dirty="0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>поставив </a:t>
            </a:r>
            <a:r>
              <a:rPr lang="ru-RU" sz="2400" i="1" dirty="0" err="1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>завдання</a:t>
            </a:r>
            <a:r>
              <a:rPr lang="ru-RU" sz="2400" i="1" dirty="0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> </a:t>
            </a:r>
            <a:r>
              <a:rPr lang="ru-RU" sz="2400" i="1" dirty="0" err="1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>знайти</a:t>
            </a:r>
            <a:r>
              <a:rPr lang="ru-RU" sz="2400" i="1" dirty="0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> </a:t>
            </a:r>
            <a:r>
              <a:rPr lang="ru-RU" sz="2400" i="1" dirty="0" err="1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>єдину</a:t>
            </a:r>
            <a:r>
              <a:rPr lang="ru-RU" sz="2400" i="1" dirty="0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> </a:t>
            </a:r>
            <a:r>
              <a:rPr lang="ru-RU" sz="2400" i="1" dirty="0" err="1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>кішку</a:t>
            </a:r>
            <a:r>
              <a:rPr lang="ru-RU" sz="2400" i="1" dirty="0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> </a:t>
            </a:r>
            <a:r>
              <a:rPr lang="ru-RU" sz="2400" i="1" dirty="0" err="1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>серед</a:t>
            </a:r>
            <a:r>
              <a:rPr lang="ru-RU" sz="2400" i="1" dirty="0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> </a:t>
            </a:r>
            <a:r>
              <a:rPr lang="ru-RU" sz="2400" i="1" dirty="0" err="1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>десятків</a:t>
            </a:r>
            <a:r>
              <a:rPr lang="ru-RU" sz="2400" i="1" dirty="0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> </a:t>
            </a:r>
            <a:r>
              <a:rPr lang="ru-RU" sz="2400" i="1" dirty="0" err="1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>однакових</a:t>
            </a:r>
            <a:r>
              <a:rPr lang="ru-RU" sz="2400" i="1" dirty="0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> </a:t>
            </a:r>
            <a:r>
              <a:rPr lang="ru-RU" sz="2400" i="1" dirty="0" err="1" smtClean="0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>єнотів</a:t>
            </a:r>
            <a:endParaRPr lang="uk-UA" b="1" i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70" y="144813"/>
            <a:ext cx="8017978" cy="6092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Рамка 1"/>
          <p:cNvSpPr/>
          <p:nvPr/>
        </p:nvSpPr>
        <p:spPr>
          <a:xfrm>
            <a:off x="8460432" y="3501008"/>
            <a:ext cx="914400" cy="914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2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12" descr="Rose Cerise icon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5373688"/>
            <a:ext cx="1341438" cy="133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688" y="885825"/>
            <a:ext cx="6523037" cy="508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2319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uk-UA" sz="3200" dirty="0" smtClean="0">
                <a:solidFill>
                  <a:srgbClr val="C00000"/>
                </a:solidFill>
                <a:latin typeface="Calibri"/>
                <a:ea typeface="Calibri"/>
                <a:cs typeface="Times New Roman"/>
              </a:rPr>
              <a:t>    Чи </a:t>
            </a:r>
            <a:r>
              <a:rPr lang="uk-UA" sz="3200" dirty="0">
                <a:solidFill>
                  <a:srgbClr val="C00000"/>
                </a:solidFill>
                <a:latin typeface="Calibri"/>
                <a:ea typeface="Calibri"/>
                <a:cs typeface="Times New Roman"/>
              </a:rPr>
              <a:t>є у Вас кіт чи кішка?</a:t>
            </a:r>
            <a:endParaRPr lang="uk-UA" sz="3200" dirty="0">
              <a:solidFill>
                <a:srgbClr val="C00000"/>
              </a:solidFill>
            </a:endParaRPr>
          </a:p>
        </p:txBody>
      </p:sp>
      <p:pic>
        <p:nvPicPr>
          <p:cNvPr id="1028" name="Picture 4" descr="Презентація &quot;Стовпчасті та кругові діаграми&quot; | Презентація. Математик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30" t="53698" r="29702" b="11683"/>
          <a:stretch/>
        </p:blipFill>
        <p:spPr bwMode="auto">
          <a:xfrm>
            <a:off x="1043608" y="1772816"/>
            <a:ext cx="5040560" cy="3501855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267744" y="2276872"/>
            <a:ext cx="1635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Calibri"/>
                <a:ea typeface="Calibri"/>
                <a:cs typeface="Times New Roman"/>
              </a:rPr>
              <a:t>Є кішка ‒ 48 % 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15616" y="3267897"/>
            <a:ext cx="1622106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dirty="0">
                <a:latin typeface="Calibri"/>
                <a:ea typeface="Calibri"/>
                <a:cs typeface="Times New Roman"/>
              </a:rPr>
              <a:t>Не хочу – </a:t>
            </a:r>
            <a:r>
              <a:rPr lang="uk-UA" dirty="0" smtClean="0">
                <a:latin typeface="Calibri"/>
                <a:ea typeface="Calibri"/>
                <a:cs typeface="Times New Roman"/>
              </a:rPr>
              <a:t>3 </a:t>
            </a:r>
            <a:r>
              <a:rPr lang="uk-UA" dirty="0">
                <a:latin typeface="Calibri"/>
                <a:ea typeface="Calibri"/>
                <a:cs typeface="Times New Roman"/>
              </a:rPr>
              <a:t>%</a:t>
            </a:r>
            <a:endParaRPr lang="uk-UA" sz="1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22128" y="3083231"/>
            <a:ext cx="18630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Calibri"/>
                <a:ea typeface="Calibri"/>
                <a:cs typeface="Times New Roman"/>
              </a:rPr>
              <a:t>Дуже хочу – 21 %</a:t>
            </a:r>
            <a:endParaRPr lang="uk-UA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646612" y="3862019"/>
            <a:ext cx="14387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Є кіт ‒ 11%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973944" y="4231351"/>
            <a:ext cx="15520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Є песик-17%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168" y="748748"/>
            <a:ext cx="2612003" cy="36672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Прямоугольник 1"/>
          <p:cNvSpPr>
            <a:spLocks noChangeArrowheads="1"/>
          </p:cNvSpPr>
          <p:nvPr/>
        </p:nvSpPr>
        <p:spPr bwMode="auto">
          <a:xfrm>
            <a:off x="539750" y="2133600"/>
            <a:ext cx="80645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800000"/>
                </a:solidFill>
                <a:latin typeface="Bookman Old Style" pitchFamily="18" charset="0"/>
              </a:rPr>
              <a:t>.</a:t>
            </a:r>
            <a:endParaRPr lang="ru-RU" sz="1600" b="1" i="1" dirty="0">
              <a:solidFill>
                <a:srgbClr val="800000"/>
              </a:solidFill>
              <a:latin typeface="Bookman Old Style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dirty="0" smtClean="0">
                <a:solidFill>
                  <a:srgbClr val="C0000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uk-UA" dirty="0" smtClean="0">
                <a:solidFill>
                  <a:srgbClr val="C00000"/>
                </a:solidFill>
                <a:latin typeface="Calibri"/>
                <a:ea typeface="Calibri"/>
                <a:cs typeface="Times New Roman"/>
              </a:rPr>
            </a:br>
            <a:r>
              <a:rPr lang="uk-UA" sz="3200" dirty="0" smtClean="0">
                <a:solidFill>
                  <a:srgbClr val="C00000"/>
                </a:solidFill>
                <a:latin typeface="Calibri"/>
                <a:ea typeface="Calibri"/>
                <a:cs typeface="Times New Roman"/>
              </a:rPr>
              <a:t>Як </a:t>
            </a:r>
            <a:r>
              <a:rPr lang="uk-UA" sz="3200" dirty="0">
                <a:solidFill>
                  <a:srgbClr val="C00000"/>
                </a:solidFill>
                <a:latin typeface="Calibri"/>
                <a:ea typeface="Calibri"/>
                <a:cs typeface="Times New Roman"/>
              </a:rPr>
              <a:t>вони потрапили до Вас?</a:t>
            </a:r>
            <a:br>
              <a:rPr lang="uk-UA" sz="3200" dirty="0">
                <a:solidFill>
                  <a:srgbClr val="C00000"/>
                </a:solidFill>
                <a:latin typeface="Calibri"/>
                <a:ea typeface="Calibri"/>
                <a:cs typeface="Times New Roman"/>
              </a:rPr>
            </a:br>
            <a:endParaRPr lang="uk-UA" sz="3200" dirty="0">
              <a:solidFill>
                <a:srgbClr val="C00000"/>
              </a:solidFill>
            </a:endParaRPr>
          </a:p>
        </p:txBody>
      </p:sp>
      <p:pic>
        <p:nvPicPr>
          <p:cNvPr id="2050" name="Picture 2" descr="ГДЗ Істер Математика 6 клас завдання 851 – 866 § 25 Кругові діаграми  відповіді до підручника » Допомога учням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128"/>
          <a:stretch/>
        </p:blipFill>
        <p:spPr bwMode="auto">
          <a:xfrm>
            <a:off x="2229612" y="1737672"/>
            <a:ext cx="3960440" cy="3715389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36962" y="3293599"/>
            <a:ext cx="1757656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dirty="0">
                <a:latin typeface="Calibri"/>
                <a:ea typeface="Calibri"/>
                <a:cs typeface="Times New Roman"/>
              </a:rPr>
              <a:t>Подарували ‒ </a:t>
            </a:r>
            <a:r>
              <a:rPr lang="uk-UA" dirty="0" smtClean="0">
                <a:latin typeface="Calibri"/>
                <a:ea typeface="Calibri"/>
                <a:cs typeface="Times New Roman"/>
              </a:rPr>
              <a:t>63 </a:t>
            </a:r>
            <a:r>
              <a:rPr lang="uk-UA" dirty="0">
                <a:latin typeface="Calibri"/>
                <a:ea typeface="Calibri"/>
                <a:cs typeface="Times New Roman"/>
              </a:rPr>
              <a:t>%</a:t>
            </a:r>
            <a:endParaRPr lang="uk-UA" sz="1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41671" y="3486494"/>
            <a:ext cx="17331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Купили – </a:t>
            </a:r>
            <a:r>
              <a:rPr lang="uk-UA" dirty="0" smtClean="0"/>
              <a:t>24 </a:t>
            </a:r>
            <a:r>
              <a:rPr lang="uk-UA" dirty="0"/>
              <a:t>%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995936" y="2120139"/>
            <a:ext cx="20437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Calibri"/>
                <a:ea typeface="Calibri"/>
                <a:cs typeface="Times New Roman"/>
              </a:rPr>
              <a:t>Підібрали з вулиці </a:t>
            </a:r>
            <a:endParaRPr lang="uk-UA" dirty="0" smtClean="0">
              <a:latin typeface="Calibri"/>
              <a:ea typeface="Calibri"/>
              <a:cs typeface="Times New Roman"/>
            </a:endParaRPr>
          </a:p>
          <a:p>
            <a:r>
              <a:rPr lang="uk-UA" dirty="0" smtClean="0">
                <a:latin typeface="Calibri"/>
                <a:ea typeface="Calibri"/>
                <a:cs typeface="Times New Roman"/>
              </a:rPr>
              <a:t>– </a:t>
            </a:r>
            <a:r>
              <a:rPr lang="uk-UA" dirty="0">
                <a:latin typeface="Calibri"/>
                <a:ea typeface="Calibri"/>
                <a:cs typeface="Times New Roman"/>
              </a:rPr>
              <a:t>13 %</a:t>
            </a:r>
            <a:endParaRPr lang="uk-UA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071213">
            <a:off x="6080177" y="3378873"/>
            <a:ext cx="2166601" cy="25585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Прямоугольник 1"/>
          <p:cNvSpPr>
            <a:spLocks noChangeArrowheads="1"/>
          </p:cNvSpPr>
          <p:nvPr/>
        </p:nvSpPr>
        <p:spPr bwMode="auto">
          <a:xfrm>
            <a:off x="684213" y="2205038"/>
            <a:ext cx="792003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800000"/>
                </a:solidFill>
                <a:latin typeface="Bookman Old Style" pitchFamily="18" charset="0"/>
              </a:rPr>
              <a:t>.</a:t>
            </a:r>
            <a:r>
              <a:rPr lang="ru-RU" sz="2400" b="1" i="1" dirty="0">
                <a:solidFill>
                  <a:srgbClr val="800000"/>
                </a:solidFill>
                <a:latin typeface="Bookman Old Style" pitchFamily="18" charset="0"/>
              </a:rPr>
              <a:t/>
            </a:r>
            <a:br>
              <a:rPr lang="ru-RU" sz="2400" b="1" i="1" dirty="0">
                <a:solidFill>
                  <a:srgbClr val="800000"/>
                </a:solidFill>
                <a:latin typeface="Bookman Old Style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8917" name="Picture 6" descr="D:\анимашки\анимашки\раст. цветы\roza9_5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585833">
            <a:off x="334963" y="4613275"/>
            <a:ext cx="2287587" cy="161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>
                <a:solidFill>
                  <a:srgbClr val="C00000"/>
                </a:solidFill>
              </a:rPr>
              <a:t/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dirty="0" smtClean="0">
                <a:solidFill>
                  <a:srgbClr val="C00000"/>
                </a:solidFill>
              </a:rPr>
              <a:t/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3200" dirty="0" err="1" smtClean="0">
                <a:solidFill>
                  <a:srgbClr val="C00000"/>
                </a:solidFill>
              </a:rPr>
              <a:t>Чи</a:t>
            </a:r>
            <a:r>
              <a:rPr lang="ru-RU" sz="3200" dirty="0" smtClean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знаєте</a:t>
            </a:r>
            <a:r>
              <a:rPr lang="ru-RU" sz="3200" dirty="0">
                <a:solidFill>
                  <a:srgbClr val="C00000"/>
                </a:solidFill>
              </a:rPr>
              <a:t> Ви, </a:t>
            </a:r>
            <a:r>
              <a:rPr lang="ru-RU" sz="3200" dirty="0" err="1">
                <a:solidFill>
                  <a:srgbClr val="C00000"/>
                </a:solidFill>
              </a:rPr>
              <a:t>що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коти</a:t>
            </a:r>
            <a:r>
              <a:rPr lang="ru-RU" sz="3200" dirty="0">
                <a:solidFill>
                  <a:srgbClr val="C00000"/>
                </a:solidFill>
              </a:rPr>
              <a:t> і </a:t>
            </a:r>
            <a:r>
              <a:rPr lang="ru-RU" sz="3200" dirty="0" err="1">
                <a:solidFill>
                  <a:srgbClr val="C00000"/>
                </a:solidFill>
              </a:rPr>
              <a:t>кішки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володіють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лікувальними</a:t>
            </a:r>
            <a:r>
              <a:rPr lang="ru-RU" sz="3200" dirty="0">
                <a:solidFill>
                  <a:srgbClr val="C00000"/>
                </a:solidFill>
              </a:rPr>
              <a:t/>
            </a:r>
            <a:br>
              <a:rPr lang="ru-RU" sz="3200" dirty="0">
                <a:solidFill>
                  <a:srgbClr val="C00000"/>
                </a:solidFill>
              </a:rPr>
            </a:br>
            <a:r>
              <a:rPr lang="ru-RU" sz="3200" dirty="0" err="1">
                <a:solidFill>
                  <a:srgbClr val="C00000"/>
                </a:solidFill>
              </a:rPr>
              <a:t>властивостями</a:t>
            </a:r>
            <a:r>
              <a:rPr lang="ru-RU" sz="3200" dirty="0">
                <a:solidFill>
                  <a:srgbClr val="C00000"/>
                </a:solidFill>
              </a:rPr>
              <a:t>?</a:t>
            </a:r>
            <a:br>
              <a:rPr lang="ru-RU" sz="3200" dirty="0">
                <a:solidFill>
                  <a:srgbClr val="C00000"/>
                </a:solidFill>
              </a:rPr>
            </a:br>
            <a:endParaRPr lang="uk-UA" sz="3200" dirty="0">
              <a:solidFill>
                <a:srgbClr val="C00000"/>
              </a:solidFill>
            </a:endParaRPr>
          </a:p>
        </p:txBody>
      </p:sp>
      <p:pic>
        <p:nvPicPr>
          <p:cNvPr id="3076" name="Picture 4" descr="Стокова ілюстрація 40 Кругова Діаграма З 60 Відсотками Ізольований Символ  Векторний Градієнтний Елемент Інфографічний Знак Ілюстрація Іконка Для  Бізнесу Ф — Завантажте зображення зараз - i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025865"/>
            <a:ext cx="3528391" cy="3528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Картинка 38 из 13410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043" y="2712869"/>
            <a:ext cx="3517901" cy="316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067944" y="3471886"/>
            <a:ext cx="6805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Так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4048" y="3102554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Ні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38915" name="Picture 4" descr="http://s08.radikal.ru/i181/0911/88/4d4e22895f1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4128" y="3573016"/>
            <a:ext cx="2233612" cy="242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5" name="Picture 5" descr="D:\клипарты\еда раст\ce5766de8f0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288" y="4652963"/>
            <a:ext cx="1644650" cy="205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err="1" smtClean="0">
                <a:solidFill>
                  <a:srgbClr val="C00000"/>
                </a:solidFill>
              </a:rPr>
              <a:t>Чи</a:t>
            </a:r>
            <a:r>
              <a:rPr lang="ru-RU" sz="3200" dirty="0" smtClean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погоджуєтесь</a:t>
            </a:r>
            <a:r>
              <a:rPr lang="ru-RU" sz="3200" dirty="0">
                <a:solidFill>
                  <a:srgbClr val="C00000"/>
                </a:solidFill>
              </a:rPr>
              <a:t> Ви з </a:t>
            </a:r>
            <a:r>
              <a:rPr lang="ru-RU" sz="3200" dirty="0" err="1">
                <a:solidFill>
                  <a:srgbClr val="C00000"/>
                </a:solidFill>
              </a:rPr>
              <a:t>тим</a:t>
            </a:r>
            <a:r>
              <a:rPr lang="ru-RU" sz="3200" dirty="0">
                <a:solidFill>
                  <a:srgbClr val="C00000"/>
                </a:solidFill>
              </a:rPr>
              <a:t>, </a:t>
            </a:r>
            <a:r>
              <a:rPr lang="ru-RU" sz="3200" dirty="0" err="1">
                <a:solidFill>
                  <a:srgbClr val="C00000"/>
                </a:solidFill>
              </a:rPr>
              <a:t>що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коти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дуже</a:t>
            </a:r>
            <a:r>
              <a:rPr lang="ru-RU" sz="3200" dirty="0">
                <a:solidFill>
                  <a:srgbClr val="C00000"/>
                </a:solidFill>
              </a:rPr>
              <a:t> тонко </a:t>
            </a:r>
            <a:r>
              <a:rPr lang="ru-RU" sz="3200" dirty="0" err="1">
                <a:solidFill>
                  <a:srgbClr val="C00000"/>
                </a:solidFill>
              </a:rPr>
              <a:t>відчувають</a:t>
            </a:r>
            <a:r>
              <a:rPr lang="ru-RU" sz="3200" dirty="0">
                <a:solidFill>
                  <a:srgbClr val="C00000"/>
                </a:solidFill>
              </a:rPr>
              <a:t/>
            </a:r>
            <a:br>
              <a:rPr lang="ru-RU" sz="3200" dirty="0">
                <a:solidFill>
                  <a:srgbClr val="C00000"/>
                </a:solidFill>
              </a:rPr>
            </a:br>
            <a:r>
              <a:rPr lang="ru-RU" sz="3200" dirty="0" err="1">
                <a:solidFill>
                  <a:srgbClr val="C00000"/>
                </a:solidFill>
              </a:rPr>
              <a:t>настрій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своїх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господарів</a:t>
            </a:r>
            <a:r>
              <a:rPr lang="ru-RU" sz="3200" dirty="0">
                <a:solidFill>
                  <a:srgbClr val="C00000"/>
                </a:solidFill>
              </a:rPr>
              <a:t>?</a:t>
            </a:r>
            <a:br>
              <a:rPr lang="ru-RU" sz="3200" dirty="0">
                <a:solidFill>
                  <a:srgbClr val="C00000"/>
                </a:solidFill>
              </a:rPr>
            </a:br>
            <a:endParaRPr lang="uk-UA" sz="3200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2243175"/>
            <a:ext cx="2088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C00000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uk-UA" sz="3200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Так – 73 % </a:t>
            </a:r>
            <a:endParaRPr lang="uk-UA" sz="32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56176" y="3645024"/>
            <a:ext cx="2046437" cy="625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3200" b="1" dirty="0">
                <a:solidFill>
                  <a:srgbClr val="000099"/>
                </a:solidFill>
                <a:latin typeface="Calibri"/>
                <a:ea typeface="Calibri"/>
                <a:cs typeface="Times New Roman"/>
              </a:rPr>
              <a:t>Ні – 21 %</a:t>
            </a:r>
            <a:endParaRPr lang="uk-UA" sz="3200" b="1" dirty="0">
              <a:solidFill>
                <a:srgbClr val="000099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149080"/>
            <a:ext cx="2600325" cy="17621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 descr="Тренуємося на кішках. Як краще зрозуміти хвостатих домашніх улюбленців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669" y="2185781"/>
            <a:ext cx="2657475" cy="17240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err="1" smtClean="0">
                <a:solidFill>
                  <a:srgbClr val="C00000"/>
                </a:solidFill>
              </a:rPr>
              <a:t>Чи</a:t>
            </a:r>
            <a:r>
              <a:rPr lang="ru-RU" sz="3200" dirty="0" smtClean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вважаєте</a:t>
            </a:r>
            <a:r>
              <a:rPr lang="ru-RU" sz="3200" dirty="0">
                <a:solidFill>
                  <a:srgbClr val="C00000"/>
                </a:solidFill>
              </a:rPr>
              <a:t> Ви, </a:t>
            </a:r>
            <a:r>
              <a:rPr lang="ru-RU" sz="3200" dirty="0" err="1">
                <a:solidFill>
                  <a:srgbClr val="C00000"/>
                </a:solidFill>
              </a:rPr>
              <a:t>що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коти</a:t>
            </a:r>
            <a:r>
              <a:rPr lang="ru-RU" sz="3200" dirty="0">
                <a:solidFill>
                  <a:srgbClr val="C00000"/>
                </a:solidFill>
              </a:rPr>
              <a:t> – </a:t>
            </a:r>
            <a:r>
              <a:rPr lang="ru-RU" sz="3200" dirty="0" err="1">
                <a:solidFill>
                  <a:srgbClr val="C00000"/>
                </a:solidFill>
              </a:rPr>
              <a:t>найкращий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спосіб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заспокоїтися</a:t>
            </a:r>
            <a:r>
              <a:rPr lang="ru-RU" sz="3200" dirty="0">
                <a:solidFill>
                  <a:srgbClr val="C00000"/>
                </a:solidFill>
              </a:rPr>
              <a:t>, </a:t>
            </a:r>
            <a:r>
              <a:rPr lang="ru-RU" sz="3200" dirty="0" err="1">
                <a:solidFill>
                  <a:srgbClr val="C00000"/>
                </a:solidFill>
              </a:rPr>
              <a:t>зняти</a:t>
            </a:r>
            <a:r>
              <a:rPr lang="ru-RU" sz="3200" dirty="0">
                <a:solidFill>
                  <a:srgbClr val="C00000"/>
                </a:solidFill>
              </a:rPr>
              <a:t/>
            </a:r>
            <a:br>
              <a:rPr lang="ru-RU" sz="3200" dirty="0">
                <a:solidFill>
                  <a:srgbClr val="C00000"/>
                </a:solidFill>
              </a:rPr>
            </a:br>
            <a:r>
              <a:rPr lang="ru-RU" sz="3200" dirty="0" err="1">
                <a:solidFill>
                  <a:srgbClr val="C00000"/>
                </a:solidFill>
              </a:rPr>
              <a:t>стрес</a:t>
            </a:r>
            <a:r>
              <a:rPr lang="ru-RU" sz="3200" dirty="0">
                <a:solidFill>
                  <a:srgbClr val="C00000"/>
                </a:solidFill>
              </a:rPr>
              <a:t> та </a:t>
            </a:r>
            <a:r>
              <a:rPr lang="ru-RU" sz="3200" dirty="0" err="1">
                <a:solidFill>
                  <a:srgbClr val="C00000"/>
                </a:solidFill>
              </a:rPr>
              <a:t>розслабитися</a:t>
            </a:r>
            <a:r>
              <a:rPr lang="ru-RU" sz="3200" dirty="0">
                <a:solidFill>
                  <a:srgbClr val="C00000"/>
                </a:solidFill>
              </a:rPr>
              <a:t>?</a:t>
            </a: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endParaRPr lang="uk-UA" dirty="0">
              <a:solidFill>
                <a:srgbClr val="C00000"/>
              </a:solidFill>
            </a:endParaRPr>
          </a:p>
        </p:txBody>
      </p:sp>
      <p:pic>
        <p:nvPicPr>
          <p:cNvPr id="5122" name="Picture 2" descr="C:\Users\Acer\Desktop\котик\Знімок екрана 2025-10-26 18005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452" y="2497054"/>
            <a:ext cx="2337813" cy="31683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3218116" y="3140969"/>
            <a:ext cx="3338017" cy="1402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3200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Так – 79 </a:t>
            </a:r>
            <a:r>
              <a:rPr lang="uk-UA" sz="3200" dirty="0" smtClean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%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3200" dirty="0">
                <a:latin typeface="Calibri"/>
                <a:ea typeface="Calibri"/>
                <a:cs typeface="Times New Roman"/>
              </a:rPr>
              <a:t> </a:t>
            </a:r>
            <a:r>
              <a:rPr lang="uk-UA" sz="3200" dirty="0" smtClean="0">
                <a:latin typeface="Calibri"/>
                <a:ea typeface="Calibri"/>
                <a:cs typeface="Times New Roman"/>
              </a:rPr>
              <a:t>           </a:t>
            </a:r>
            <a:r>
              <a:rPr lang="uk-UA" sz="3200" dirty="0">
                <a:solidFill>
                  <a:srgbClr val="000099"/>
                </a:solidFill>
                <a:latin typeface="Calibri"/>
                <a:ea typeface="Calibri"/>
                <a:cs typeface="Times New Roman"/>
              </a:rPr>
              <a:t>Ні – 21 %</a:t>
            </a:r>
            <a:endParaRPr lang="uk-UA" sz="3200" dirty="0">
              <a:solidFill>
                <a:srgbClr val="000099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2837" y="9261648"/>
            <a:ext cx="5789591" cy="7727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20888"/>
            <a:ext cx="2606556" cy="347903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Прямоугольник 1"/>
          <p:cNvSpPr>
            <a:spLocks noChangeArrowheads="1"/>
          </p:cNvSpPr>
          <p:nvPr/>
        </p:nvSpPr>
        <p:spPr bwMode="auto">
          <a:xfrm>
            <a:off x="899592" y="764704"/>
            <a:ext cx="70571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800000"/>
                </a:solidFill>
                <a:latin typeface="Bookman Old Style" pitchFamily="18" charset="0"/>
              </a:rPr>
              <a:t>Цікавинки</a:t>
            </a:r>
            <a:r>
              <a:rPr lang="ru-RU" sz="2400" b="1" i="1" dirty="0" smtClean="0">
                <a:solidFill>
                  <a:srgbClr val="800000"/>
                </a:solidFill>
                <a:latin typeface="Bookman Old Style" pitchFamily="18" charset="0"/>
              </a:rPr>
              <a:t> для Вас</a:t>
            </a:r>
            <a:endParaRPr lang="ru-RU" sz="2400" b="1" i="1" dirty="0">
              <a:solidFill>
                <a:srgbClr val="800000"/>
              </a:solidFill>
              <a:latin typeface="Bookman Old Style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412776"/>
            <a:ext cx="68407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i="1" dirty="0" smtClean="0">
                <a:solidFill>
                  <a:srgbClr val="000099"/>
                </a:solidFill>
                <a:latin typeface="Bookman Old Style" pitchFamily="18" charset="0"/>
              </a:rPr>
              <a:t>1.Найстаріша </a:t>
            </a:r>
            <a:r>
              <a:rPr lang="uk-UA" sz="1600" b="1" i="1" dirty="0">
                <a:solidFill>
                  <a:srgbClr val="000099"/>
                </a:solidFill>
                <a:latin typeface="Bookman Old Style" pitchFamily="18" charset="0"/>
              </a:rPr>
              <a:t>відома домашня кішка існувала 9500 років </a:t>
            </a:r>
            <a:r>
              <a:rPr lang="uk-UA" sz="1600" b="1" i="1" dirty="0" smtClean="0">
                <a:solidFill>
                  <a:srgbClr val="000099"/>
                </a:solidFill>
                <a:latin typeface="Bookman Old Style" pitchFamily="18" charset="0"/>
              </a:rPr>
              <a:t>тому.</a:t>
            </a:r>
            <a:endParaRPr lang="uk-UA" sz="1600" b="1" i="1" dirty="0">
              <a:solidFill>
                <a:srgbClr val="000099"/>
              </a:solidFill>
              <a:latin typeface="Bookman Old Style" pitchFamily="18" charset="0"/>
            </a:endParaRPr>
          </a:p>
          <a:p>
            <a:r>
              <a:rPr lang="uk-UA" sz="1600" b="1" i="1" dirty="0">
                <a:solidFill>
                  <a:srgbClr val="000099"/>
                </a:solidFill>
                <a:latin typeface="Bookman Old Style" pitchFamily="18" charset="0"/>
              </a:rPr>
              <a:t>Цей цікавий факт про котів гарантовано здивує вас на наступній вечері. Чи знаєте ви, що спочатку вважалося, що єгиптяни приручили кішку? Але у 2004 році Французькі археологи виявили на Кіпрі могилу котів, якій 9500 років. Це робить найстарішим відомим домашнім котом, і він передує єгипетському мистецтву про котів більш ніж на 4000 років</a:t>
            </a:r>
            <a:r>
              <a:rPr lang="uk-UA" sz="1600" i="1" dirty="0">
                <a:solidFill>
                  <a:srgbClr val="000099"/>
                </a:solidFill>
                <a:latin typeface="Bookman Old Style" pitchFamily="18" charset="0"/>
              </a:rPr>
              <a:t>!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707904" y="3861048"/>
            <a:ext cx="4572000" cy="191950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uk-UA" sz="1600" b="1" dirty="0">
                <a:solidFill>
                  <a:srgbClr val="00B0F0"/>
                </a:solidFill>
                <a:latin typeface="Bookman Old Style" pitchFamily="18" charset="0"/>
                <a:ea typeface="Calibri"/>
                <a:cs typeface="Times New Roman"/>
              </a:rPr>
              <a:t>2. Коти проводять 70% свого життя уві сні. 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uk-UA" sz="1600" b="1" dirty="0">
                <a:solidFill>
                  <a:srgbClr val="00B0F0"/>
                </a:solidFill>
                <a:latin typeface="Bookman Old Style" pitchFamily="18" charset="0"/>
                <a:ea typeface="Calibri"/>
                <a:cs typeface="Times New Roman"/>
              </a:rPr>
              <a:t>Коти витрачають на сон 70% свого життя, тобто приблизно 13-16 годин на добу. Інший час – вони їдять. Це котяче життя!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26117">
            <a:off x="1160039" y="3672534"/>
            <a:ext cx="1979462" cy="233848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11760" y="908720"/>
            <a:ext cx="34243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i="1" dirty="0" err="1">
                <a:solidFill>
                  <a:srgbClr val="800000"/>
                </a:solidFill>
                <a:latin typeface="Bookman Old Style" pitchFamily="18" charset="0"/>
              </a:rPr>
              <a:t>Цікавинки</a:t>
            </a:r>
            <a:r>
              <a:rPr lang="ru-RU" sz="2400" b="1" i="1" dirty="0">
                <a:solidFill>
                  <a:srgbClr val="800000"/>
                </a:solidFill>
                <a:latin typeface="Bookman Old Style" pitchFamily="18" charset="0"/>
              </a:rPr>
              <a:t> для Вас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686711"/>
            <a:ext cx="6120680" cy="2742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uk-UA" sz="1600" dirty="0" smtClean="0">
              <a:latin typeface="Bookman Old Style" pitchFamily="18" charset="0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uk-UA" sz="1600" dirty="0">
              <a:latin typeface="Bookman Old Style" pitchFamily="18" charset="0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1600" b="1" dirty="0" smtClean="0">
                <a:solidFill>
                  <a:srgbClr val="000099"/>
                </a:solidFill>
                <a:latin typeface="Bookman Old Style" pitchFamily="18" charset="0"/>
                <a:ea typeface="Calibri"/>
                <a:cs typeface="Times New Roman"/>
              </a:rPr>
              <a:t>3</a:t>
            </a:r>
            <a:r>
              <a:rPr lang="uk-UA" sz="1600" b="1" dirty="0">
                <a:solidFill>
                  <a:srgbClr val="000099"/>
                </a:solidFill>
                <a:latin typeface="Bookman Old Style" pitchFamily="18" charset="0"/>
                <a:ea typeface="Calibri"/>
                <a:cs typeface="Times New Roman"/>
              </a:rPr>
              <a:t>. Кіт був мером міста на Алясці протягом 20 років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1600" b="1" dirty="0">
                <a:solidFill>
                  <a:srgbClr val="000099"/>
                </a:solidFill>
                <a:latin typeface="Bookman Old Style" pitchFamily="18" charset="0"/>
                <a:ea typeface="Calibri"/>
                <a:cs typeface="Times New Roman"/>
              </a:rPr>
              <a:t>Помаранчевий смугастий кіт </a:t>
            </a:r>
            <a:r>
              <a:rPr lang="uk-UA" sz="1600" b="1" dirty="0" err="1">
                <a:solidFill>
                  <a:srgbClr val="000099"/>
                </a:solidFill>
                <a:latin typeface="Bookman Old Style" pitchFamily="18" charset="0"/>
                <a:ea typeface="Calibri"/>
                <a:cs typeface="Times New Roman"/>
              </a:rPr>
              <a:t>Стаббс</a:t>
            </a:r>
            <a:r>
              <a:rPr lang="uk-UA" sz="1600" b="1" dirty="0">
                <a:solidFill>
                  <a:srgbClr val="000099"/>
                </a:solidFill>
                <a:latin typeface="Bookman Old Style" pitchFamily="18" charset="0"/>
                <a:ea typeface="Calibri"/>
                <a:cs typeface="Times New Roman"/>
              </a:rPr>
              <a:t> був мером </a:t>
            </a:r>
            <a:r>
              <a:rPr lang="uk-UA" sz="1600" b="1" dirty="0" err="1">
                <a:solidFill>
                  <a:srgbClr val="000099"/>
                </a:solidFill>
                <a:latin typeface="Bookman Old Style" pitchFamily="18" charset="0"/>
                <a:ea typeface="Calibri"/>
                <a:cs typeface="Times New Roman"/>
              </a:rPr>
              <a:t>Талкітна</a:t>
            </a:r>
            <a:r>
              <a:rPr lang="uk-UA" sz="1600" b="1" dirty="0">
                <a:solidFill>
                  <a:srgbClr val="000099"/>
                </a:solidFill>
                <a:latin typeface="Bookman Old Style" pitchFamily="18" charset="0"/>
                <a:ea typeface="Calibri"/>
                <a:cs typeface="Times New Roman"/>
              </a:rPr>
              <a:t>, маленького містечка на Алясці протягом 20 років! У нього було кілька безальтернативних виборів, і хоча він не мав законодавчої влади, його любили як місцеві жителі, так і туристи.</a:t>
            </a:r>
            <a:endParaRPr lang="uk-UA" sz="1600" b="1" dirty="0">
              <a:solidFill>
                <a:srgbClr val="000099"/>
              </a:solidFill>
              <a:effectLst/>
              <a:latin typeface="Bookman Old Style" pitchFamily="18" charset="0"/>
              <a:ea typeface="Calibri"/>
              <a:cs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43908" y="3463686"/>
            <a:ext cx="4572000" cy="264072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uk-UA" sz="1600" b="1" i="1" dirty="0">
                <a:solidFill>
                  <a:srgbClr val="00B0F0"/>
                </a:solidFill>
                <a:latin typeface="Bookman Old Style" pitchFamily="18" charset="0"/>
                <a:ea typeface="Calibri"/>
                <a:cs typeface="Times New Roman"/>
              </a:rPr>
              <a:t>4. Рекорд найдовшого кота в історії становить 123 см</a:t>
            </a:r>
            <a:br>
              <a:rPr lang="uk-UA" sz="1600" b="1" i="1" dirty="0">
                <a:solidFill>
                  <a:srgbClr val="00B0F0"/>
                </a:solidFill>
                <a:latin typeface="Bookman Old Style" pitchFamily="18" charset="0"/>
                <a:ea typeface="Calibri"/>
                <a:cs typeface="Times New Roman"/>
              </a:rPr>
            </a:br>
            <a:r>
              <a:rPr lang="uk-UA" sz="1600" b="1" i="1" dirty="0">
                <a:solidFill>
                  <a:srgbClr val="00B0F0"/>
                </a:solidFill>
                <a:latin typeface="Bookman Old Style" pitchFamily="18" charset="0"/>
                <a:ea typeface="Calibri"/>
                <a:cs typeface="Times New Roman"/>
              </a:rPr>
              <a:t>Домашні кішки зазвичай вважаються досить маленькими й вишуканими істотами. Але чи знаєте ви найдовший кіт у світі </a:t>
            </a:r>
            <a:r>
              <a:rPr lang="uk-UA" sz="1600" b="1" i="1" dirty="0" err="1">
                <a:solidFill>
                  <a:srgbClr val="00B0F0"/>
                </a:solidFill>
                <a:latin typeface="Bookman Old Style" pitchFamily="18" charset="0"/>
                <a:ea typeface="Calibri"/>
                <a:cs typeface="Times New Roman"/>
              </a:rPr>
              <a:t>Мейн-куна</a:t>
            </a:r>
            <a:r>
              <a:rPr lang="uk-UA" sz="1600" b="1" i="1" dirty="0">
                <a:solidFill>
                  <a:srgbClr val="00B0F0"/>
                </a:solidFill>
                <a:latin typeface="Bookman Old Style" pitchFamily="18" charset="0"/>
                <a:ea typeface="Calibri"/>
                <a:cs typeface="Times New Roman"/>
              </a:rPr>
              <a:t> звали </a:t>
            </a:r>
            <a:r>
              <a:rPr lang="uk-UA" sz="1600" b="1" i="1" dirty="0" err="1">
                <a:solidFill>
                  <a:srgbClr val="00B0F0"/>
                </a:solidFill>
                <a:latin typeface="Bookman Old Style" pitchFamily="18" charset="0"/>
                <a:ea typeface="Calibri"/>
                <a:cs typeface="Times New Roman"/>
              </a:rPr>
              <a:t>Стьюї</a:t>
            </a:r>
            <a:r>
              <a:rPr lang="uk-UA" sz="1600" b="1" i="1" dirty="0">
                <a:solidFill>
                  <a:srgbClr val="00B0F0"/>
                </a:solidFill>
                <a:latin typeface="Bookman Old Style" pitchFamily="18" charset="0"/>
                <a:ea typeface="Calibri"/>
                <a:cs typeface="Times New Roman"/>
              </a:rPr>
              <a:t>, а його зріст становив 123 см? Це якийсь великий кіт.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92770">
            <a:off x="899592" y="3861048"/>
            <a:ext cx="2664296" cy="15835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80016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908720"/>
            <a:ext cx="35718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3568" y="1548483"/>
            <a:ext cx="5436096" cy="2202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1600" b="1" i="1" dirty="0">
                <a:solidFill>
                  <a:srgbClr val="000099"/>
                </a:solidFill>
                <a:latin typeface="Bookman Old Style" pitchFamily="18" charset="0"/>
                <a:ea typeface="Calibri"/>
                <a:cs typeface="Times New Roman"/>
              </a:rPr>
              <a:t>5. Найбагатший кіт у світі мав 7 мільйонів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1600" b="1" i="1" dirty="0">
                <a:solidFill>
                  <a:srgbClr val="000099"/>
                </a:solidFill>
                <a:latin typeface="Bookman Old Style" pitchFamily="18" charset="0"/>
                <a:ea typeface="Calibri"/>
                <a:cs typeface="Times New Roman"/>
              </a:rPr>
              <a:t>Найбагатший кіт у світі за версією Книги рекордів </a:t>
            </a:r>
            <a:r>
              <a:rPr lang="uk-UA" sz="1600" b="1" i="1" dirty="0" err="1">
                <a:solidFill>
                  <a:srgbClr val="000099"/>
                </a:solidFill>
                <a:latin typeface="Bookman Old Style" pitchFamily="18" charset="0"/>
                <a:ea typeface="Calibri"/>
                <a:cs typeface="Times New Roman"/>
              </a:rPr>
              <a:t>Гіннеса</a:t>
            </a:r>
            <a:r>
              <a:rPr lang="uk-UA" sz="1600" b="1" i="1" dirty="0">
                <a:solidFill>
                  <a:srgbClr val="000099"/>
                </a:solidFill>
                <a:latin typeface="Bookman Old Style" pitchFamily="18" charset="0"/>
                <a:ea typeface="Calibri"/>
                <a:cs typeface="Times New Roman"/>
              </a:rPr>
              <a:t> – це </a:t>
            </a:r>
            <a:r>
              <a:rPr lang="uk-UA" sz="1600" b="1" i="1" dirty="0" err="1">
                <a:solidFill>
                  <a:srgbClr val="000099"/>
                </a:solidFill>
                <a:latin typeface="Bookman Old Style" pitchFamily="18" charset="0"/>
                <a:ea typeface="Calibri"/>
                <a:cs typeface="Times New Roman"/>
              </a:rPr>
              <a:t>Блекі</a:t>
            </a:r>
            <a:r>
              <a:rPr lang="uk-UA" sz="1600" b="1" i="1" dirty="0">
                <a:solidFill>
                  <a:srgbClr val="000099"/>
                </a:solidFill>
                <a:latin typeface="Bookman Old Style" pitchFamily="18" charset="0"/>
                <a:ea typeface="Calibri"/>
                <a:cs typeface="Times New Roman"/>
              </a:rPr>
              <a:t>. Коли його власник-мільйонер помер, він відмовився визнати свою сім’ю у своєму заповіті й натомість віддав свій статок у 7 мільйонів фунтів стерлінгів </a:t>
            </a:r>
            <a:r>
              <a:rPr lang="uk-UA" sz="1600" b="1" i="1" dirty="0" err="1">
                <a:solidFill>
                  <a:srgbClr val="000099"/>
                </a:solidFill>
                <a:latin typeface="Bookman Old Style" pitchFamily="18" charset="0"/>
                <a:ea typeface="Calibri"/>
                <a:cs typeface="Times New Roman"/>
              </a:rPr>
              <a:t>Блекі</a:t>
            </a:r>
            <a:r>
              <a:rPr lang="uk-UA" sz="1600" b="1" i="1" dirty="0">
                <a:solidFill>
                  <a:srgbClr val="000099"/>
                </a:solidFill>
                <a:latin typeface="Bookman Old Style" pitchFamily="18" charset="0"/>
                <a:ea typeface="Calibri"/>
                <a:cs typeface="Times New Roman"/>
              </a:rPr>
              <a:t>!</a:t>
            </a:r>
            <a:endParaRPr lang="uk-UA" sz="1600" b="1" i="1" dirty="0">
              <a:solidFill>
                <a:srgbClr val="000099"/>
              </a:solidFill>
              <a:effectLst/>
              <a:latin typeface="Bookman Old Style" pitchFamily="18" charset="0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39752" y="3751137"/>
            <a:ext cx="6264696" cy="2478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dirty="0">
                <a:solidFill>
                  <a:srgbClr val="00B0F0"/>
                </a:solidFill>
                <a:latin typeface="Calibri"/>
                <a:ea typeface="Calibri"/>
                <a:cs typeface="Times New Roman"/>
              </a:rPr>
              <a:t>6. </a:t>
            </a:r>
            <a:r>
              <a:rPr lang="uk-UA" dirty="0" err="1">
                <a:solidFill>
                  <a:srgbClr val="00B0F0"/>
                </a:solidFill>
                <a:latin typeface="Calibri"/>
                <a:ea typeface="Calibri"/>
                <a:cs typeface="Times New Roman"/>
              </a:rPr>
              <a:t>Ісаак</a:t>
            </a:r>
            <a:r>
              <a:rPr lang="uk-UA" dirty="0">
                <a:solidFill>
                  <a:srgbClr val="00B0F0"/>
                </a:solidFill>
                <a:latin typeface="Calibri"/>
                <a:ea typeface="Calibri"/>
                <a:cs typeface="Times New Roman"/>
              </a:rPr>
              <a:t> Ньютон винайшов двері для котів</a:t>
            </a:r>
            <a:endParaRPr lang="uk-UA" sz="1400" dirty="0">
              <a:solidFill>
                <a:srgbClr val="00B0F0"/>
              </a:solidFill>
              <a:latin typeface="Calibri"/>
              <a:ea typeface="Calibri"/>
              <a:cs typeface="Times New Roman"/>
            </a:endParaRPr>
          </a:p>
          <a:p>
            <a:r>
              <a:rPr lang="uk-UA" dirty="0">
                <a:solidFill>
                  <a:srgbClr val="00B0F0"/>
                </a:solidFill>
                <a:latin typeface="Calibri"/>
                <a:ea typeface="Calibri"/>
                <a:cs typeface="Times New Roman"/>
              </a:rPr>
              <a:t>Вчений найбільш відомий завдяки розрахунку гравітації, але також вважається, що </a:t>
            </a:r>
            <a:r>
              <a:rPr lang="uk-UA" dirty="0" err="1">
                <a:solidFill>
                  <a:srgbClr val="00B0F0"/>
                </a:solidFill>
                <a:latin typeface="Calibri"/>
                <a:ea typeface="Calibri"/>
                <a:cs typeface="Times New Roman"/>
              </a:rPr>
              <a:t>Ісаак</a:t>
            </a:r>
            <a:r>
              <a:rPr lang="uk-UA" dirty="0">
                <a:solidFill>
                  <a:srgbClr val="00B0F0"/>
                </a:solidFill>
                <a:latin typeface="Calibri"/>
                <a:ea typeface="Calibri"/>
                <a:cs typeface="Times New Roman"/>
              </a:rPr>
              <a:t> Ньютон винайшов двері для котів. Коли Ньютон працював над своїми експериментами в Кембриджському університеті, йому постійно заважали коти, які дряпались у двері. Тому він покликав теслю з Кембриджа, щоб той випиляв дві дірки у дверях: одну для кішки-мами, а іншу — для її кошенят! </a:t>
            </a:r>
            <a:endParaRPr lang="uk-UA" dirty="0">
              <a:solidFill>
                <a:srgbClr val="00B0F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2098">
            <a:off x="5885296" y="1602278"/>
            <a:ext cx="2313379" cy="1570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78184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55776" y="764704"/>
            <a:ext cx="34243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i="1" dirty="0" err="1">
                <a:solidFill>
                  <a:srgbClr val="800000"/>
                </a:solidFill>
                <a:latin typeface="Bookman Old Style" pitchFamily="18" charset="0"/>
              </a:rPr>
              <a:t>Цікавинки</a:t>
            </a:r>
            <a:r>
              <a:rPr lang="ru-RU" sz="2400" b="1" i="1" dirty="0">
                <a:solidFill>
                  <a:srgbClr val="800000"/>
                </a:solidFill>
                <a:latin typeface="Bookman Old Style" pitchFamily="18" charset="0"/>
              </a:rPr>
              <a:t> для Вас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1124744"/>
            <a:ext cx="4896544" cy="2273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b="1" dirty="0" smtClean="0">
                <a:solidFill>
                  <a:srgbClr val="000099"/>
                </a:solidFill>
                <a:latin typeface="Bookman Old Style" pitchFamily="18" charset="0"/>
                <a:ea typeface="Calibri"/>
                <a:cs typeface="Times New Roman"/>
              </a:rPr>
              <a:t>7. </a:t>
            </a:r>
            <a:r>
              <a:rPr lang="uk-UA" sz="1600" b="1" dirty="0">
                <a:solidFill>
                  <a:srgbClr val="000099"/>
                </a:solidFill>
                <a:latin typeface="Bookman Old Style" pitchFamily="18" charset="0"/>
                <a:ea typeface="Calibri"/>
                <a:cs typeface="Times New Roman"/>
              </a:rPr>
              <a:t>У 1963 році кіт полетів у космос Ви чули про мавп і собак у космосі, але чи знаєте ви, що кіт теж там був? 18 жовтня 1963 року </a:t>
            </a:r>
            <a:r>
              <a:rPr lang="uk-UA" sz="1600" b="1" dirty="0" err="1">
                <a:solidFill>
                  <a:srgbClr val="000099"/>
                </a:solidFill>
                <a:latin typeface="Bookman Old Style" pitchFamily="18" charset="0"/>
                <a:ea typeface="Calibri"/>
                <a:cs typeface="Times New Roman"/>
              </a:rPr>
              <a:t>Фелісетт</a:t>
            </a:r>
            <a:r>
              <a:rPr lang="uk-UA" sz="1600" b="1" dirty="0">
                <a:solidFill>
                  <a:srgbClr val="000099"/>
                </a:solidFill>
                <a:latin typeface="Bookman Old Style" pitchFamily="18" charset="0"/>
                <a:ea typeface="Calibri"/>
                <a:cs typeface="Times New Roman"/>
              </a:rPr>
              <a:t>, також відома як «</a:t>
            </a:r>
            <a:r>
              <a:rPr lang="uk-UA" sz="1600" b="1" dirty="0" err="1">
                <a:solidFill>
                  <a:srgbClr val="000099"/>
                </a:solidFill>
                <a:latin typeface="Bookman Old Style" pitchFamily="18" charset="0"/>
                <a:ea typeface="Calibri"/>
                <a:cs typeface="Times New Roman"/>
              </a:rPr>
              <a:t>Астрокіт</a:t>
            </a:r>
            <a:r>
              <a:rPr lang="uk-UA" sz="1600" b="1" dirty="0">
                <a:solidFill>
                  <a:srgbClr val="000099"/>
                </a:solidFill>
                <a:latin typeface="Bookman Old Style" pitchFamily="18" charset="0"/>
                <a:ea typeface="Calibri"/>
                <a:cs typeface="Times New Roman"/>
              </a:rPr>
              <a:t>», була першим і єдиним котом, який побував у космосі</a:t>
            </a:r>
            <a:r>
              <a:rPr lang="uk-UA" sz="1600" dirty="0">
                <a:latin typeface="Bookman Old Style" pitchFamily="18" charset="0"/>
                <a:ea typeface="Calibri"/>
                <a:cs typeface="Times New Roman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dirty="0" smtClean="0">
                <a:latin typeface="Bookman Old Style" pitchFamily="18" charset="0"/>
                <a:ea typeface="Calibri"/>
                <a:cs typeface="Times New Roman"/>
              </a:rPr>
              <a:t>                                                </a:t>
            </a:r>
            <a:endParaRPr lang="uk-UA" sz="1400" dirty="0">
              <a:effectLst/>
              <a:latin typeface="Bookman Old Style" pitchFamily="18" charset="0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5301208"/>
            <a:ext cx="7398568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b="1" dirty="0" smtClean="0">
                <a:solidFill>
                  <a:srgbClr val="000099"/>
                </a:solidFill>
                <a:latin typeface="Bookman Old Style" pitchFamily="18" charset="0"/>
                <a:ea typeface="Calibri"/>
                <a:cs typeface="Times New Roman"/>
              </a:rPr>
              <a:t>8.Домашні </a:t>
            </a:r>
            <a:r>
              <a:rPr lang="uk-UA" b="1" dirty="0">
                <a:solidFill>
                  <a:srgbClr val="000099"/>
                </a:solidFill>
                <a:latin typeface="Bookman Old Style" pitchFamily="18" charset="0"/>
                <a:ea typeface="Calibri"/>
                <a:cs typeface="Times New Roman"/>
              </a:rPr>
              <a:t>коти мають 95,6% спільного генетичного складу з тиграми</a:t>
            </a:r>
            <a:endParaRPr lang="uk-UA" sz="1400" b="1" dirty="0">
              <a:solidFill>
                <a:srgbClr val="000099"/>
              </a:solidFill>
              <a:effectLst/>
              <a:latin typeface="Bookman Old Style" pitchFamily="18" charset="0"/>
              <a:ea typeface="Calibri"/>
              <a:cs typeface="Times New Roman"/>
            </a:endParaRPr>
          </a:p>
        </p:txBody>
      </p:sp>
      <p:sp>
        <p:nvSpPr>
          <p:cNvPr id="6" name="AutoShape 2" descr="Как и от чего отталкивается 🚀 ракета в космосе, если там вакуу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" name="AutoShape 4" descr="Как и от чего отталкивается 🚀 ракета в космосе, если там вакуум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2739">
            <a:off x="5870782" y="1347090"/>
            <a:ext cx="2286000" cy="14097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398187"/>
            <a:ext cx="3312368" cy="183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99809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9833" y="836712"/>
            <a:ext cx="34243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i="1" dirty="0" err="1">
                <a:solidFill>
                  <a:srgbClr val="800000"/>
                </a:solidFill>
                <a:latin typeface="Bookman Old Style" pitchFamily="18" charset="0"/>
              </a:rPr>
              <a:t>Цікавинки</a:t>
            </a:r>
            <a:r>
              <a:rPr lang="ru-RU" sz="2400" b="1" i="1" dirty="0">
                <a:solidFill>
                  <a:srgbClr val="800000"/>
                </a:solidFill>
                <a:latin typeface="Bookman Old Style" pitchFamily="18" charset="0"/>
              </a:rPr>
              <a:t> для Вас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59832" y="4293096"/>
            <a:ext cx="5004048" cy="1919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1600" b="1" dirty="0" smtClean="0">
                <a:solidFill>
                  <a:srgbClr val="0070C0"/>
                </a:solidFill>
                <a:latin typeface="Bookman Old Style" pitchFamily="18" charset="0"/>
                <a:ea typeface="Calibri"/>
                <a:cs typeface="Times New Roman"/>
              </a:rPr>
              <a:t>10.У </a:t>
            </a:r>
            <a:r>
              <a:rPr lang="uk-UA" sz="1600" b="1" dirty="0">
                <a:solidFill>
                  <a:srgbClr val="0070C0"/>
                </a:solidFill>
                <a:latin typeface="Bookman Old Style" pitchFamily="18" charset="0"/>
                <a:ea typeface="Calibri"/>
                <a:cs typeface="Times New Roman"/>
              </a:rPr>
              <a:t>світі живе понад 600 мільйонів котів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1600" b="1" dirty="0">
                <a:solidFill>
                  <a:srgbClr val="0070C0"/>
                </a:solidFill>
                <a:latin typeface="Bookman Old Style" pitchFamily="18" charset="0"/>
                <a:ea typeface="Calibri"/>
                <a:cs typeface="Times New Roman"/>
              </a:rPr>
              <a:t>Це офіційна оцінка — насправді їх може бути ще більше. Домашні, бездомні, дикі — вони стали частиною людської культури. І кожен народ має свою «котячу» легенду.!</a:t>
            </a:r>
            <a:endParaRPr lang="uk-UA" sz="1600" b="1" dirty="0">
              <a:solidFill>
                <a:srgbClr val="0070C0"/>
              </a:solidFill>
              <a:effectLst/>
              <a:latin typeface="Bookman Old Style" pitchFamily="18" charset="0"/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10341" y="1232454"/>
            <a:ext cx="5501552" cy="37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1600" b="1" i="1" dirty="0" smtClean="0">
                <a:solidFill>
                  <a:srgbClr val="000099"/>
                </a:solidFill>
                <a:latin typeface="Bookman Old Style" pitchFamily="18" charset="0"/>
                <a:ea typeface="Calibri"/>
                <a:cs typeface="Times New Roman"/>
              </a:rPr>
              <a:t>9. </a:t>
            </a:r>
            <a:r>
              <a:rPr lang="uk-UA" sz="1600" b="1" i="1" dirty="0">
                <a:solidFill>
                  <a:srgbClr val="000099"/>
                </a:solidFill>
                <a:latin typeface="Bookman Old Style" pitchFamily="18" charset="0"/>
                <a:ea typeface="Calibri"/>
                <a:cs typeface="Times New Roman"/>
              </a:rPr>
              <a:t>Найстарішому коту у світі було 38 років!</a:t>
            </a:r>
            <a:endParaRPr lang="uk-UA" sz="1600" b="1" i="1" dirty="0">
              <a:solidFill>
                <a:srgbClr val="000099"/>
              </a:solidFill>
              <a:effectLst/>
              <a:latin typeface="Bookman Old Style" pitchFamily="18" charset="0"/>
              <a:ea typeface="Calibri"/>
              <a:cs typeface="Times New Roman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34" t="10637" r="1744" b="-10637"/>
          <a:stretch/>
        </p:blipFill>
        <p:spPr bwMode="auto">
          <a:xfrm>
            <a:off x="1226252" y="1602700"/>
            <a:ext cx="4392880" cy="27723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AutoShape 2" descr="14 цікавих фактів про коті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14351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608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6084" name="Picture 2" descr="http://www.1zoom.ru/big2/84/185931-200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47" y="-99392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2694602"/>
              </p:ext>
            </p:extLst>
          </p:nvPr>
        </p:nvGraphicFramePr>
        <p:xfrm>
          <a:off x="323528" y="5949280"/>
          <a:ext cx="823913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Об’єкт оболонки Пакувальника" showAsIcon="1" r:id="rId4" imgW="823680" imgH="387000" progId="Package">
                  <p:embed/>
                </p:oleObj>
              </mc:Choice>
              <mc:Fallback>
                <p:oleObj name="Об’єкт оболонки Пакувальника" showAsIcon="1" r:id="rId4" imgW="823680" imgH="3870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3528" y="5949280"/>
                        <a:ext cx="823913" cy="387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755576" y="3223559"/>
            <a:ext cx="10612515" cy="1449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3600" b="1" dirty="0" smtClean="0">
                <a:solidFill>
                  <a:srgbClr val="FFC000"/>
                </a:solidFill>
                <a:latin typeface="Bookman Old Style" pitchFamily="18" charset="0"/>
                <a:ea typeface="Calibri"/>
                <a:cs typeface="Times New Roman"/>
              </a:rPr>
              <a:t>Наостанок переглянемо відео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3600" b="1" dirty="0" smtClean="0">
                <a:solidFill>
                  <a:srgbClr val="FFC000"/>
                </a:solidFill>
                <a:latin typeface="Bookman Old Style" pitchFamily="18" charset="0"/>
                <a:ea typeface="Calibri"/>
                <a:cs typeface="Times New Roman"/>
              </a:rPr>
              <a:t>      про смішних </a:t>
            </a:r>
            <a:r>
              <a:rPr lang="uk-UA" sz="3600" b="1" dirty="0">
                <a:solidFill>
                  <a:srgbClr val="FFC000"/>
                </a:solidFill>
                <a:latin typeface="Bookman Old Style" pitchFamily="18" charset="0"/>
                <a:ea typeface="Calibri"/>
                <a:cs typeface="Times New Roman"/>
              </a:rPr>
              <a:t>котиків</a:t>
            </a:r>
            <a:endParaRPr lang="uk-UA" sz="3600" b="1" dirty="0">
              <a:solidFill>
                <a:srgbClr val="FFC000"/>
              </a:solidFill>
              <a:effectLst/>
              <a:latin typeface="Bookman Old Style" pitchFamily="18" charset="0"/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6295348" y="5618926"/>
            <a:ext cx="2712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800000"/>
                </a:solidFill>
                <a:latin typeface="Bookman Old Style" pitchFamily="18" charset="0"/>
                <a:ea typeface="Times New Roman" pitchFamily="18" charset="0"/>
                <a:cs typeface="Tahoma" pitchFamily="34" charset="0"/>
              </a:rPr>
              <a:t>.</a:t>
            </a:r>
            <a:endParaRPr lang="ru-RU" sz="2000" b="1" i="1" dirty="0">
              <a:solidFill>
                <a:srgbClr val="800000"/>
              </a:solidFill>
              <a:latin typeface="Bookman Old Style" pitchFamily="18" charset="0"/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59632" y="3223559"/>
            <a:ext cx="7062337" cy="744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4000" b="1" dirty="0">
                <a:solidFill>
                  <a:srgbClr val="FFC000"/>
                </a:solidFill>
                <a:latin typeface="Bookman Old Style" pitchFamily="18" charset="0"/>
                <a:ea typeface="Calibri"/>
                <a:cs typeface="Times New Roman"/>
              </a:rPr>
              <a:t>Дякуємо за увагу</a:t>
            </a:r>
            <a:endParaRPr lang="uk-UA" sz="4000" b="1" dirty="0">
              <a:solidFill>
                <a:srgbClr val="FFC000"/>
              </a:solidFill>
              <a:effectLst/>
              <a:latin typeface="Bookman Old Style" pitchFamily="18" charset="0"/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5592735"/>
      </p:ext>
    </p:extLst>
  </p:cSld>
  <p:clrMapOvr>
    <a:masterClrMapping/>
  </p:clrMapOvr>
</p:sld>
</file>

<file path=ppt/theme/theme1.xml><?xml version="1.0" encoding="utf-8"?>
<a:theme xmlns:a="http://schemas.openxmlformats.org/drawingml/2006/main" name="047">
  <a:themeElements>
    <a:clrScheme name="plain rectangle 16">
      <a:dk1>
        <a:srgbClr val="000000"/>
      </a:dk1>
      <a:lt1>
        <a:srgbClr val="FFFFFF"/>
      </a:lt1>
      <a:dk2>
        <a:srgbClr val="1C1C1C"/>
      </a:dk2>
      <a:lt2>
        <a:srgbClr val="4D4D4D"/>
      </a:lt2>
      <a:accent1>
        <a:srgbClr val="4D4D4D"/>
      </a:accent1>
      <a:accent2>
        <a:srgbClr val="DDDDDD"/>
      </a:accent2>
      <a:accent3>
        <a:srgbClr val="FFFFFF"/>
      </a:accent3>
      <a:accent4>
        <a:srgbClr val="000000"/>
      </a:accent4>
      <a:accent5>
        <a:srgbClr val="B2B2B2"/>
      </a:accent5>
      <a:accent6>
        <a:srgbClr val="C8C8C8"/>
      </a:accent6>
      <a:hlink>
        <a:srgbClr val="808080"/>
      </a:hlink>
      <a:folHlink>
        <a:srgbClr val="F8F8F8"/>
      </a:folHlink>
    </a:clrScheme>
    <a:fontScheme name="plain rectang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lain rectangle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in rectangle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in rectangle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in rectangle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in rectangle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in rectangle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in rectangle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in rectangle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in rectangle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in rectangle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in rectangle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in rectangle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in rectangle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in rectangle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in rectangle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in rectangle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olormaster">
  <a:themeElements>
    <a:clrScheme name="1_colormaster 16">
      <a:dk1>
        <a:srgbClr val="000000"/>
      </a:dk1>
      <a:lt1>
        <a:srgbClr val="FFFFFF"/>
      </a:lt1>
      <a:dk2>
        <a:srgbClr val="1C1C1C"/>
      </a:dk2>
      <a:lt2>
        <a:srgbClr val="4D4D4D"/>
      </a:lt2>
      <a:accent1>
        <a:srgbClr val="4D4D4D"/>
      </a:accent1>
      <a:accent2>
        <a:srgbClr val="DDDDDD"/>
      </a:accent2>
      <a:accent3>
        <a:srgbClr val="FFFFFF"/>
      </a:accent3>
      <a:accent4>
        <a:srgbClr val="000000"/>
      </a:accent4>
      <a:accent5>
        <a:srgbClr val="B2B2B2"/>
      </a:accent5>
      <a:accent6>
        <a:srgbClr val="C8C8C8"/>
      </a:accent6>
      <a:hlink>
        <a:srgbClr val="808080"/>
      </a:hlink>
      <a:folHlink>
        <a:srgbClr val="F8F8F8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olormaster">
  <a:themeElements>
    <a:clrScheme name="2_colormaster 16">
      <a:dk1>
        <a:srgbClr val="000000"/>
      </a:dk1>
      <a:lt1>
        <a:srgbClr val="FFFFFF"/>
      </a:lt1>
      <a:dk2>
        <a:srgbClr val="1C1C1C"/>
      </a:dk2>
      <a:lt2>
        <a:srgbClr val="4D4D4D"/>
      </a:lt2>
      <a:accent1>
        <a:srgbClr val="4D4D4D"/>
      </a:accent1>
      <a:accent2>
        <a:srgbClr val="DDDDDD"/>
      </a:accent2>
      <a:accent3>
        <a:srgbClr val="FFFFFF"/>
      </a:accent3>
      <a:accent4>
        <a:srgbClr val="000000"/>
      </a:accent4>
      <a:accent5>
        <a:srgbClr val="B2B2B2"/>
      </a:accent5>
      <a:accent6>
        <a:srgbClr val="C8C8C8"/>
      </a:accent6>
      <a:hlink>
        <a:srgbClr val="808080"/>
      </a:hlink>
      <a:folHlink>
        <a:srgbClr val="F8F8F8"/>
      </a:folHlink>
    </a:clrScheme>
    <a:fontScheme name="2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colormaster">
  <a:themeElements>
    <a:clrScheme name="3_colormaster 14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FF0000"/>
      </a:accent1>
      <a:accent2>
        <a:srgbClr val="FF99CC"/>
      </a:accent2>
      <a:accent3>
        <a:srgbClr val="FFCAE2"/>
      </a:accent3>
      <a:accent4>
        <a:srgbClr val="000000"/>
      </a:accent4>
      <a:accent5>
        <a:srgbClr val="FFAAAA"/>
      </a:accent5>
      <a:accent6>
        <a:srgbClr val="E78AB9"/>
      </a:accent6>
      <a:hlink>
        <a:srgbClr val="9933FF"/>
      </a:hlink>
      <a:folHlink>
        <a:srgbClr val="44C63A"/>
      </a:folHlink>
    </a:clrScheme>
    <a:fontScheme name="3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colormaster">
  <a:themeElements>
    <a:clrScheme name="4_colormaster 14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FF0000"/>
      </a:accent1>
      <a:accent2>
        <a:srgbClr val="FF99CC"/>
      </a:accent2>
      <a:accent3>
        <a:srgbClr val="FFCAE2"/>
      </a:accent3>
      <a:accent4>
        <a:srgbClr val="000000"/>
      </a:accent4>
      <a:accent5>
        <a:srgbClr val="FFAAAA"/>
      </a:accent5>
      <a:accent6>
        <a:srgbClr val="E78AB9"/>
      </a:accent6>
      <a:hlink>
        <a:srgbClr val="9933FF"/>
      </a:hlink>
      <a:folHlink>
        <a:srgbClr val="44C63A"/>
      </a:folHlink>
    </a:clrScheme>
    <a:fontScheme name="4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colormaster">
  <a:themeElements>
    <a:clrScheme name="5_colormaster 14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FF0000"/>
      </a:accent1>
      <a:accent2>
        <a:srgbClr val="FF99CC"/>
      </a:accent2>
      <a:accent3>
        <a:srgbClr val="FFCAE2"/>
      </a:accent3>
      <a:accent4>
        <a:srgbClr val="000000"/>
      </a:accent4>
      <a:accent5>
        <a:srgbClr val="FFAAAA"/>
      </a:accent5>
      <a:accent6>
        <a:srgbClr val="E78AB9"/>
      </a:accent6>
      <a:hlink>
        <a:srgbClr val="9933FF"/>
      </a:hlink>
      <a:folHlink>
        <a:srgbClr val="44C63A"/>
      </a:folHlink>
    </a:clrScheme>
    <a:fontScheme name="5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colormaster">
  <a:themeElements>
    <a:clrScheme name="6_colormaster 6">
      <a:dk1>
        <a:srgbClr val="000000"/>
      </a:dk1>
      <a:lt1>
        <a:srgbClr val="97E183"/>
      </a:lt1>
      <a:dk2>
        <a:srgbClr val="1C1C1C"/>
      </a:dk2>
      <a:lt2>
        <a:srgbClr val="4D4D4D"/>
      </a:lt2>
      <a:accent1>
        <a:srgbClr val="0066FF"/>
      </a:accent1>
      <a:accent2>
        <a:srgbClr val="99FF99"/>
      </a:accent2>
      <a:accent3>
        <a:srgbClr val="C9EEC1"/>
      </a:accent3>
      <a:accent4>
        <a:srgbClr val="000000"/>
      </a:accent4>
      <a:accent5>
        <a:srgbClr val="AAB8FF"/>
      </a:accent5>
      <a:accent6>
        <a:srgbClr val="8AE78A"/>
      </a:accent6>
      <a:hlink>
        <a:srgbClr val="CC9900"/>
      </a:hlink>
      <a:folHlink>
        <a:srgbClr val="FFCC66"/>
      </a:folHlink>
    </a:clrScheme>
    <a:fontScheme name="6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colormaster">
  <a:themeElements>
    <a:clrScheme name="7_colormaster 6">
      <a:dk1>
        <a:srgbClr val="000000"/>
      </a:dk1>
      <a:lt1>
        <a:srgbClr val="97E183"/>
      </a:lt1>
      <a:dk2>
        <a:srgbClr val="1C1C1C"/>
      </a:dk2>
      <a:lt2>
        <a:srgbClr val="4D4D4D"/>
      </a:lt2>
      <a:accent1>
        <a:srgbClr val="0066FF"/>
      </a:accent1>
      <a:accent2>
        <a:srgbClr val="99FF99"/>
      </a:accent2>
      <a:accent3>
        <a:srgbClr val="C9EEC1"/>
      </a:accent3>
      <a:accent4>
        <a:srgbClr val="000000"/>
      </a:accent4>
      <a:accent5>
        <a:srgbClr val="AAB8FF"/>
      </a:accent5>
      <a:accent6>
        <a:srgbClr val="8AE78A"/>
      </a:accent6>
      <a:hlink>
        <a:srgbClr val="CC9900"/>
      </a:hlink>
      <a:folHlink>
        <a:srgbClr val="FFCC66"/>
      </a:folHlink>
    </a:clrScheme>
    <a:fontScheme name="7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colormaster">
  <a:themeElements>
    <a:clrScheme name="8_colormaster 6">
      <a:dk1>
        <a:srgbClr val="000000"/>
      </a:dk1>
      <a:lt1>
        <a:srgbClr val="97E183"/>
      </a:lt1>
      <a:dk2>
        <a:srgbClr val="1C1C1C"/>
      </a:dk2>
      <a:lt2>
        <a:srgbClr val="4D4D4D"/>
      </a:lt2>
      <a:accent1>
        <a:srgbClr val="0066FF"/>
      </a:accent1>
      <a:accent2>
        <a:srgbClr val="99FF99"/>
      </a:accent2>
      <a:accent3>
        <a:srgbClr val="C9EEC1"/>
      </a:accent3>
      <a:accent4>
        <a:srgbClr val="000000"/>
      </a:accent4>
      <a:accent5>
        <a:srgbClr val="AAB8FF"/>
      </a:accent5>
      <a:accent6>
        <a:srgbClr val="8AE78A"/>
      </a:accent6>
      <a:hlink>
        <a:srgbClr val="CC9900"/>
      </a:hlink>
      <a:folHlink>
        <a:srgbClr val="FFCC66"/>
      </a:folHlink>
    </a:clrScheme>
    <a:fontScheme name="8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047</Template>
  <TotalTime>796</TotalTime>
  <Words>869</Words>
  <Application>Microsoft Office PowerPoint</Application>
  <PresentationFormat>Экран (4:3)</PresentationFormat>
  <Paragraphs>78</Paragraphs>
  <Slides>29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9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9" baseType="lpstr">
      <vt:lpstr>047</vt:lpstr>
      <vt:lpstr>1_colormaster</vt:lpstr>
      <vt:lpstr>2_colormaster</vt:lpstr>
      <vt:lpstr>3_colormaster</vt:lpstr>
      <vt:lpstr>4_colormaster</vt:lpstr>
      <vt:lpstr>5_colormaster</vt:lpstr>
      <vt:lpstr>6_colormaster</vt:lpstr>
      <vt:lpstr>7_colormaster</vt:lpstr>
      <vt:lpstr>8_colormaster</vt:lpstr>
      <vt:lpstr>Об’єкт оболонки Пакувальника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Де справжній кіт:  дивовижна головоломка, яку треба розв'язати за 6 секунд</vt:lpstr>
      <vt:lpstr>Презентация PowerPoint</vt:lpstr>
      <vt:lpstr>     Угорський художник Гергелі Дудас,  більше відомий як Dudolf, порадував любителів головоломок новою картинкою в стилі "знайди предмети".  Катурист поставив завдання знайти єдину кішку серед десятків однакових єнотів</vt:lpstr>
      <vt:lpstr>Презентация PowerPoint</vt:lpstr>
      <vt:lpstr>Презентация PowerPoint</vt:lpstr>
      <vt:lpstr>Презентация PowerPoint</vt:lpstr>
      <vt:lpstr>    Чи є у Вас кіт чи кішка?</vt:lpstr>
      <vt:lpstr> Як вони потрапили до Вас? </vt:lpstr>
      <vt:lpstr>  Чи знаєте Ви, що коти і кішки володіють лікувальними властивостями? </vt:lpstr>
      <vt:lpstr>  Чи погоджуєтесь Ви з тим, що коти дуже тонко відчувають настрій своїх господарів? </vt:lpstr>
      <vt:lpstr>  Чи вважаєте Ви, що коти – найкращий спосіб заспокоїтися, зняти стрес та розслабитися?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BEST</dc:creator>
  <cp:lastModifiedBy>Acer</cp:lastModifiedBy>
  <cp:revision>78</cp:revision>
  <dcterms:created xsi:type="dcterms:W3CDTF">2012-02-12T14:56:23Z</dcterms:created>
  <dcterms:modified xsi:type="dcterms:W3CDTF">2025-12-28T14:52:17Z</dcterms:modified>
</cp:coreProperties>
</file>