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85" r:id="rId2"/>
    <p:sldId id="289" r:id="rId3"/>
    <p:sldId id="256" r:id="rId4"/>
    <p:sldId id="271" r:id="rId5"/>
    <p:sldId id="286" r:id="rId6"/>
    <p:sldId id="287" r:id="rId7"/>
    <p:sldId id="288" r:id="rId8"/>
    <p:sldId id="257" r:id="rId9"/>
    <p:sldId id="258" r:id="rId10"/>
    <p:sldId id="259" r:id="rId11"/>
    <p:sldId id="275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2" r:id="rId23"/>
    <p:sldId id="273" r:id="rId24"/>
    <p:sldId id="274" r:id="rId25"/>
    <p:sldId id="276" r:id="rId26"/>
    <p:sldId id="281" r:id="rId27"/>
    <p:sldId id="277" r:id="rId28"/>
    <p:sldId id="278" r:id="rId29"/>
    <p:sldId id="279" r:id="rId30"/>
    <p:sldId id="280" r:id="rId31"/>
    <p:sldId id="270" r:id="rId32"/>
    <p:sldId id="282" r:id="rId33"/>
    <p:sldId id="283" r:id="rId34"/>
    <p:sldId id="28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54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81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12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129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2729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616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872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633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51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572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83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2050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925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30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951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467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7930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203E085-2139-4D12-9562-1E5FEF311745}" type="datetimeFigureOut">
              <a:rPr lang="uk-UA" smtClean="0"/>
              <a:t>14.08.2026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A2F212B-DB91-437C-9C7A-8BFB13AFA90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985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550125" y="658727"/>
            <a:ext cx="896982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Інтерактивна зустріч  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 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безбар’єрність»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ЗАХОДУ: Ознайомлення з принципами безбар'єрності в освіті та суспільстві. 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Обговорення актуальних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викликів та шляхів їх 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подолання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34" y="466044"/>
            <a:ext cx="4562475" cy="5803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421" y="526935"/>
            <a:ext cx="4467225" cy="568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1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09" y="661851"/>
            <a:ext cx="10406741" cy="553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5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-123825"/>
            <a:ext cx="11555507" cy="649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9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30" y="583474"/>
            <a:ext cx="9935936" cy="549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876300" y="739140"/>
            <a:ext cx="11003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«Ти як?»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Всеукраїнська програма ментального здоров'я, започаткована у травні 2022 року за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ініціативою першої леді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Олени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Зеленської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 програми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розвивати культуру піклування про психічний стан, створювати сервіси психосоціальної підтримки та допомагати українцям знаходити внутрішні сили під час війн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756" y="3304401"/>
            <a:ext cx="1883093" cy="30299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151" y="3601402"/>
            <a:ext cx="2231708" cy="2038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960" y="3412849"/>
            <a:ext cx="1783080" cy="25126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5970" y="3761831"/>
            <a:ext cx="1957388" cy="1438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3416796"/>
            <a:ext cx="1914525" cy="29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461554"/>
            <a:ext cx="10249989" cy="577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5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496389"/>
            <a:ext cx="10554788" cy="58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51" y="600891"/>
            <a:ext cx="10990217" cy="57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9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5" y="539930"/>
            <a:ext cx="10415452" cy="56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3" y="513806"/>
            <a:ext cx="10737669" cy="570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6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680755" y="1053738"/>
            <a:ext cx="8438605" cy="1550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МІЙ ОСОБИСТИЙ БАР’ЄР!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454331" y="3056708"/>
            <a:ext cx="227293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ПСИХОЛОГІЧНІ ТА ВНУТРІШНІ</a:t>
            </a:r>
            <a:endParaRPr lang="uk-UA" b="1" i="1" dirty="0">
              <a:solidFill>
                <a:schemeClr val="tx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788229" y="3762103"/>
            <a:ext cx="245581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КОМУНІКАТИВНІ ПЕРЕШКОДИ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461760" y="4093028"/>
            <a:ext cx="27519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ІНЕРТНІСТЬ ТА ОПІР НОВОМУ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516982" y="5190307"/>
            <a:ext cx="291737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ОРГАНІЗАЦІЙНІ ЧИННИКИ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5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" y="1628503"/>
            <a:ext cx="7752806" cy="47226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080" y="656953"/>
            <a:ext cx="58388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49234" y="1442902"/>
            <a:ext cx="106244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1.Правило просте й складне водночас. Коли ви не впевнені, чи є слово образою або ні, чи не зачіпає воно почуттів, спробуйте поставити себе на місце людини, до якої ви звертаєтеся, про яку ви говорите або пишете. Чи сподобалося б вам таке звернення, чи хотіли б ви, щоб про вас говорили так? </a:t>
            </a:r>
          </a:p>
          <a:p>
            <a:pPr algn="just"/>
            <a:r>
              <a:rPr lang="uk-UA" sz="24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Пам’ятайте, на першому місці завжди має бути людина.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не знаєте, як звернутися чи як правильно назвати певну ознаку людини у діалозі / інтерв’ю / статті, запитайте саму людину, як вона хоче, щоб до неї звертались. </a:t>
            </a:r>
          </a:p>
          <a:p>
            <a:pPr algn="just"/>
            <a:r>
              <a:rPr lang="uk-UA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Перепитати й уточнити не соромно, навпаки, — це прояв уваги й тактовності.</a:t>
            </a:r>
            <a:endParaRPr lang="uk-UA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892" y="642801"/>
            <a:ext cx="376237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3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35" y="365760"/>
            <a:ext cx="11296650" cy="563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40229" y="458935"/>
            <a:ext cx="1107730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 безбар’єрність починається зі слів</a:t>
            </a:r>
          </a:p>
          <a:p>
            <a:pPr algn="just" fontAlgn="base"/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МОН наголошують: безбар’єрність — це не лише пандуси чи інклюзивна інфраструктура. Не менш важлива і мова, адже саме вона формує атмосферу безпеки, підтримки та прийняття в школі.</a:t>
            </a:r>
          </a:p>
          <a:p>
            <a:pPr algn="just" fontAlgn="base"/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засідання Національної ради безбар’єрності перша леді Олена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Зеленська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звернула увагу на те, що слова можуть як створювати бар’єри, так і допомагати їх долати.</a:t>
            </a:r>
          </a:p>
          <a:p>
            <a:pPr algn="just" fontAlgn="base"/>
            <a:r>
              <a:rPr lang="uk-UA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жаль, болючі штампи на кшталт «інвалід», «даун», «безхатько» досі живуть у заголовках, текстах, сюжетах, а значить, і мовленні читачів та слухачів»,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зазначила вона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/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—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 освітянам:</a:t>
            </a:r>
          </a:p>
          <a:p>
            <a:pPr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розпізнавати мову упереджень;</a:t>
            </a:r>
          </a:p>
          <a:p>
            <a:pPr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уникати дискримінаційних практик;</a:t>
            </a:r>
          </a:p>
          <a:p>
            <a:pPr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створювати безпечне освітнє середовище;</a:t>
            </a:r>
          </a:p>
          <a:p>
            <a:pPr fontAlgn="base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будувати комунікацію з дітьми та батьками на основі партнерства і поваги.</a:t>
            </a:r>
          </a:p>
          <a:p>
            <a:pPr algn="just" fontAlgn="base"/>
            <a:endParaRPr lang="uk-UA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153885"/>
              </p:ext>
            </p:extLst>
          </p:nvPr>
        </p:nvGraphicFramePr>
        <p:xfrm>
          <a:off x="870856" y="627021"/>
          <a:ext cx="10598332" cy="5590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9166">
                  <a:extLst>
                    <a:ext uri="{9D8B030D-6E8A-4147-A177-3AD203B41FA5}">
                      <a16:colId xmlns:a16="http://schemas.microsoft.com/office/drawing/2014/main" val="246258177"/>
                    </a:ext>
                  </a:extLst>
                </a:gridCol>
                <a:gridCol w="5299166">
                  <a:extLst>
                    <a:ext uri="{9D8B030D-6E8A-4147-A177-3AD203B41FA5}">
                      <a16:colId xmlns:a16="http://schemas.microsoft.com/office/drawing/2014/main" val="120799764"/>
                    </a:ext>
                  </a:extLst>
                </a:gridCol>
              </a:tblGrid>
              <a:tr h="69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❌ ЯК НЕ СЛІД ГОВОРИТИ (Медична модель)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ЯК ГОВОРИТИ ПРАВИЛЬНО (Соціальна модель)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57479637"/>
                  </a:ext>
                </a:extLst>
              </a:tr>
              <a:tr h="69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Інвалід, каліка, особа з обмеженими можливостями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 з інвалідністю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78443750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 err="1">
                          <a:solidFill>
                            <a:schemeClr val="tx1"/>
                          </a:solidFill>
                          <a:effectLst/>
                        </a:rPr>
                        <a:t>Колясочник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, прикутий до візка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Людина, яка користується кріслом колісним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718260"/>
                  </a:ext>
                </a:extLst>
              </a:tr>
              <a:tr h="69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Сліпий, глухий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 з порушенням зору / слуху, незряча / </a:t>
                      </a:r>
                      <a:r>
                        <a:rPr lang="uk-UA" sz="2000" dirty="0" err="1">
                          <a:solidFill>
                            <a:schemeClr val="tx1"/>
                          </a:solidFill>
                          <a:effectLst/>
                        </a:rPr>
                        <a:t>нечуюча</a:t>
                      </a: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 людина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63079325"/>
                  </a:ext>
                </a:extLst>
              </a:tr>
              <a:tr h="69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Аутист, даун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 з аутизмом (або в спектрі аутизму), людина з синдромом Дауна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43837352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Розумово відсталий, відстала дитина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 з інтелектуальними порушеннями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37936511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Хворий на [назва хвороби]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Людина, яка має [назва хвороби]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84218106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Особливі діти, спецшкола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Діти з особливими освітніми потребами (ООП)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30454151"/>
                  </a:ext>
                </a:extLst>
              </a:tr>
              <a:tr h="562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Нормальні люди, здорові люди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Типові люди, люди без інвалідності</a:t>
                      </a:r>
                      <a:endParaRPr lang="uk-UA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8083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41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27612" y="575235"/>
            <a:ext cx="10162902" cy="4785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💡 4 золоті правила </a:t>
            </a:r>
            <a:r>
              <a:rPr lang="uk-UA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безбар’єрного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спілкування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Уникайте жалю та героїзації.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Людина з інвалідністю не є «страдницею» чи «жертвою», але й не є «героєм» лише через те, що живе своїм життям. Описуйте її досягнення як результат праці, а не «перемогу над хворобою».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Запитуйте перед тим, як допомогти.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Якщо вам здається, що учаснику освітнього процесу потрібна допомога (наприклад, відкрити двері чи зорієнтуватися в просторі) — спочатку запитайте: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«Чи можу я вам допомогти і як саме?»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Говоріть безпосередньо з людиною.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Якщо учня чи колегу супроводжує перекладач жестової мови або асистент, під час розмови дивіться в очі самій людині, а не її супроводжувачу.</a:t>
            </a:r>
          </a:p>
          <a:p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Контекст має значення.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Поняття «інклюзія» та «безбар’єрність» ширші за тему інвалідності. Вони стосуються також ветеранів, літніх людей, батьків із дитячими візками та внутрішньо переміщених осіб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6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280160" y="1341121"/>
            <a:ext cx="8926285" cy="2629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 СЕБЕ</a:t>
            </a:r>
            <a:endParaRPr lang="uk-UA" sz="6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364046" y="4941532"/>
            <a:ext cx="337682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КАРТКИ ДЛЯ САМОПЕРЕВІРКИ 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4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602378" y="1669160"/>
            <a:ext cx="9736182" cy="3723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 1: Правило першого </a:t>
            </a: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слова.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Завжди спочатку говоріть про людину, а не про її діагноз. Ознака не визначає особистість.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❌ Стоп-слова: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Інвалід, аутист, глухий, візочник, хворий.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✅ Як правильно: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Людина з інвалідністю, людина в спектрі аут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изму,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нечуюча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людина, людина на кріслі колісном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489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06285" y="998328"/>
            <a:ext cx="9605555" cy="4549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 2: Повага та рівність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Спілкуйтеся на рівних. Не використовуйте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зменшувально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-пестливих слів до дорослих та уникайте жалю.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❌ Стоп-слова: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Особливі люди, сонячні діти, бідненькі, обмежені можливості.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✅ Як правильно: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Люди без інвалідності (замість «здорові»), люди з особливими освітніми потребами (ООП)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458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40525" y="852502"/>
            <a:ext cx="10502537" cy="356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 3: Етикет взаємодії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Тіло людини та її допоміжні засоби (крісло, біла тростина, собака-поводир) — це її особистий простір.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❌ Стоп-дії: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Спиратися на крісло колісне, гладити собаку-поводиря, хапати за руку, щоб допомогти.</a:t>
            </a:r>
          </a:p>
          <a:p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✅ Як правильно: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Спочатку запитайте: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«Чи можу я допомогти і як саме?»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Отримайте згоду.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60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7428" y="278675"/>
            <a:ext cx="9126583" cy="880654"/>
          </a:xfrm>
        </p:spPr>
        <p:txBody>
          <a:bodyPr>
            <a:normAutofit/>
          </a:bodyPr>
          <a:lstStyle/>
          <a:p>
            <a:endParaRPr lang="uk-UA" sz="32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325187" y="1541416"/>
            <a:ext cx="6871063" cy="3735977"/>
          </a:xfrm>
        </p:spPr>
        <p:txBody>
          <a:bodyPr>
            <a:normAutofit/>
          </a:bodyPr>
          <a:lstStyle/>
          <a:p>
            <a:r>
              <a:rPr lang="uk-UA" b="1" dirty="0"/>
              <a:t>Основні цілі та завдання</a:t>
            </a:r>
            <a:endParaRPr lang="uk-UA" dirty="0"/>
          </a:p>
          <a:p>
            <a:pPr lvl="0" algn="l"/>
            <a:r>
              <a:rPr lang="uk-UA" b="1" dirty="0"/>
              <a:t>Рівний доступ:</a:t>
            </a:r>
            <a:r>
              <a:rPr lang="uk-UA" dirty="0"/>
              <a:t> Забезпечення умов для навчання всіх дітей без винятку.</a:t>
            </a:r>
          </a:p>
          <a:p>
            <a:pPr lvl="0" algn="l"/>
            <a:r>
              <a:rPr lang="uk-UA" b="1" dirty="0"/>
              <a:t>Етична комунікація:</a:t>
            </a:r>
            <a:r>
              <a:rPr lang="uk-UA" dirty="0"/>
              <a:t> Використання </a:t>
            </a:r>
            <a:r>
              <a:rPr lang="uk-UA" dirty="0" err="1"/>
              <a:t>безбар’єрної</a:t>
            </a:r>
            <a:r>
              <a:rPr lang="uk-UA" dirty="0"/>
              <a:t> мови, яка не ображає і не дискримінує.</a:t>
            </a:r>
          </a:p>
          <a:p>
            <a:pPr lvl="0" algn="l"/>
            <a:r>
              <a:rPr lang="uk-UA" b="1" dirty="0"/>
              <a:t>Безпечне середовище:</a:t>
            </a:r>
            <a:r>
              <a:rPr lang="uk-UA" dirty="0"/>
              <a:t> Побудова довіри та підтримки між дітьми, вчителями та батьками.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518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27610" y="754077"/>
            <a:ext cx="10249989" cy="4420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КАРТКА 4: Широкий контекст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Суть: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Безбар'єрність потрібна не лише людям з інвалідністю. Вона створює комфорт для кожного.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👥 Хто у фокусі: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Ветерани, літні люди, внутрішньо переміщені особи (ВПО), батьки з дитячими візками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66687"/>
            <a:ext cx="481965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8" y="984068"/>
            <a:ext cx="10666503" cy="503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6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88" y="600892"/>
            <a:ext cx="10737669" cy="57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02031" y="487679"/>
            <a:ext cx="7689124" cy="582276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8969828" y="914399"/>
            <a:ext cx="2551612" cy="2107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БЕЗБАР’ЄРНІСТЬ І ДЕРЕВО УСПІХУ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9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9" y="694508"/>
            <a:ext cx="10755086" cy="546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4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138" y="917665"/>
            <a:ext cx="2324100" cy="2514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61" y="917666"/>
            <a:ext cx="2878590" cy="31231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850" y="2921998"/>
            <a:ext cx="4426949" cy="329565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053943" y="1393371"/>
            <a:ext cx="43542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І БЕЗ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</a:t>
            </a:r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НІСТ</a:t>
            </a:r>
            <a:r>
              <a:rPr lang="uk-UA" sz="1400" b="1" dirty="0" smtClean="0">
                <a:solidFill>
                  <a:schemeClr val="tx1"/>
                </a:solidFill>
              </a:rPr>
              <a:t>Ь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270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977" y="2934788"/>
            <a:ext cx="2747282" cy="2403566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506583" y="862149"/>
            <a:ext cx="5982788" cy="1733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БАР’ЄР…</a:t>
            </a:r>
            <a:endParaRPr lang="uk-UA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989" y="2934788"/>
            <a:ext cx="3927566" cy="302895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5259977" y="5544235"/>
            <a:ext cx="5312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Бар’єри — це ті перепони, які заважають різним людям отримати доступ до можливосте</a:t>
            </a:r>
            <a:r>
              <a:rPr lang="ru-RU" dirty="0" smtClean="0">
                <a:solidFill>
                  <a:srgbClr val="050505"/>
                </a:solidFill>
                <a:latin typeface="Segoe UI Historic" panose="020B0502040204020203" pitchFamily="34" charset="0"/>
              </a:rPr>
              <a:t>й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6685" y="1076325"/>
            <a:ext cx="3146243" cy="282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876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62" y="766218"/>
            <a:ext cx="2938598" cy="22556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886" y="766219"/>
            <a:ext cx="2415132" cy="2255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7086" y="766219"/>
            <a:ext cx="2900908" cy="23688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62" y="3230880"/>
            <a:ext cx="2825387" cy="2858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6958" y="3432810"/>
            <a:ext cx="2948940" cy="2656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086" y="3528604"/>
            <a:ext cx="2813823" cy="246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0" y="509451"/>
            <a:ext cx="4223657" cy="5804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805" y="509450"/>
            <a:ext cx="4621394" cy="571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1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9" y="548639"/>
            <a:ext cx="4352244" cy="5564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173" y="618309"/>
            <a:ext cx="3980090" cy="549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5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340</TotalTime>
  <Words>822</Words>
  <Application>Microsoft Office PowerPoint</Application>
  <PresentationFormat>Широкий екран</PresentationFormat>
  <Paragraphs>71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1" baseType="lpstr">
      <vt:lpstr>Arial</vt:lpstr>
      <vt:lpstr>Calibri</vt:lpstr>
      <vt:lpstr>Garamond</vt:lpstr>
      <vt:lpstr>Segoe UI Historic</vt:lpstr>
      <vt:lpstr>Symbol</vt:lpstr>
      <vt:lpstr>Times New Roman</vt:lpstr>
      <vt:lpstr>Природа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RePack by Diakov</dc:creator>
  <cp:lastModifiedBy>RePack by Diakov</cp:lastModifiedBy>
  <cp:revision>28</cp:revision>
  <dcterms:created xsi:type="dcterms:W3CDTF">2026-08-11T13:41:22Z</dcterms:created>
  <dcterms:modified xsi:type="dcterms:W3CDTF">2026-08-14T08:44:53Z</dcterms:modified>
</cp:coreProperties>
</file>