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3" r:id="rId8"/>
    <p:sldId id="262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4956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285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252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547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009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97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8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4268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924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1851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3066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AEEC7-83E7-4E8E-98B9-61A26802A8AA}" type="datetimeFigureOut">
              <a:rPr lang="uk-UA" smtClean="0"/>
              <a:t>26.09.2024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3AEDB-879E-4E69-997B-202C49AEC75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078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80731-10?find=1&amp;text=%D0%B1%D1%83%D0%BB%D1%96%D0%BD%D0%B3#w1_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56" y="0"/>
            <a:ext cx="92028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74928"/>
            <a:ext cx="4781374" cy="2554545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3155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ПРОТИДІЯ</a:t>
            </a:r>
          </a:p>
          <a:p>
            <a:pPr algn="ctr"/>
            <a:r>
              <a:rPr lang="ru-RU" sz="8000" b="1" cap="none" spc="0" dirty="0" err="1" smtClean="0">
                <a:ln w="31550" cmpd="sng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Булінгу</a:t>
            </a:r>
            <a:endParaRPr lang="ru-RU" sz="8000" b="1" cap="none" spc="0" dirty="0">
              <a:ln w="31550" cmpd="sng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103674"/>
            <a:ext cx="8225906" cy="1754326"/>
          </a:xfrm>
          <a:prstGeom prst="rect">
            <a:avLst/>
          </a:prstGeom>
          <a:noFill/>
          <a:effectLst>
            <a:reflection blurRad="6350" stA="50000" endA="300" endPos="55500" dist="1016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Олешківський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ліцей</a:t>
            </a:r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№2</a:t>
            </a:r>
          </a:p>
          <a:p>
            <a:pPr algn="ctr"/>
            <a:r>
              <a:rPr lang="ru-RU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Олешківської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міської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ради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battle-of-the-dragons-803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56637" y="1886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4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Булінг в школі: що це таке і як з ним боротися - ПЕРВОМАЙСЬКИЙ ЛІЦЕЙ  &quot;ПРЕСТИЖ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25" y="0"/>
            <a:ext cx="9137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16632"/>
            <a:ext cx="57961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u="none" strike="noStrike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innerspace"/>
                <a:hlinkClick r:id="rId3"/>
              </a:rPr>
              <a:t>Б</a:t>
            </a:r>
            <a:r>
              <a:rPr lang="uk-UA" sz="2400" b="1" i="1" u="none" strike="noStrike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innerspace"/>
              </a:rPr>
              <a:t>УЛІНГ</a:t>
            </a:r>
            <a:r>
              <a:rPr lang="uk-UA" sz="2400" b="0" i="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innerspace"/>
              </a:rPr>
              <a:t> (цькування) – дії учасників освітнього процесу, які полягають у психологічному, фізичному, економічному чи сексуальному насильстві. Такі дії вчиняються стосовно дитини чи дитиною стосовно інших учасників освітнього процесу, внаслідок чого може бути заподіяна шкода психічному чи фізичному здоров’ю потерпілого. </a:t>
            </a:r>
            <a:r>
              <a:rPr lang="uk-UA" sz="2400" b="0" i="0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innerspace"/>
              </a:rPr>
              <a:t>Булінг</a:t>
            </a:r>
            <a:r>
              <a:rPr lang="uk-UA" sz="2400" b="0" i="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innerspace"/>
              </a:rPr>
              <a:t> може </a:t>
            </a:r>
            <a:r>
              <a:rPr lang="uk-UA" sz="2400" b="0" i="0" dirty="0" err="1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innerspace"/>
              </a:rPr>
              <a:t>здійснюватись</a:t>
            </a:r>
            <a:r>
              <a:rPr lang="uk-UA" sz="2400" b="0" i="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effectLst/>
                <a:latin typeface="innerspace"/>
              </a:rPr>
              <a:t> також із застосуванням засобів електронних комунікацій. </a:t>
            </a:r>
            <a:endParaRPr lang="uk-UA" sz="2400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39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amedu.edu.ua/wp-content/uploads/2021/11/%D0%B1%D1%83%D0%BB%D1%96%D0%BD%D0%B3-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" y="6888"/>
            <a:ext cx="9173633" cy="685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3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medu.edu.ua/wp-content/uploads/2021/11/%D0%B1%D1%83%D0%BB%D1%96%D0%BD%D0%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20"/>
            <a:ext cx="9144000" cy="700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5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93" y="116632"/>
            <a:ext cx="9155353" cy="68682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" y="0"/>
            <a:ext cx="91313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0" i="0" u="none" strike="noStrike" kern="0" cap="none" spc="0" normalizeH="0" baseline="0" noProof="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</a:rPr>
              <a:t>Пам'ятка</a:t>
            </a:r>
            <a:r>
              <a:rPr lang="uk-UA" sz="3200" kern="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kumimoji="0" lang="uk-UA" sz="3200" b="0" i="0" u="none" strike="noStrike" kern="0" cap="none" spc="0" normalizeH="0" baseline="0" noProof="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</a:rPr>
              <a:t>для батьків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200" kern="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Як підтримати </a:t>
            </a:r>
            <a:endParaRPr kumimoji="0" lang="uk-UA" sz="3200" b="0" i="0" u="none" strike="noStrike" kern="0" cap="none" spc="0" normalizeH="0" baseline="0" noProof="0" dirty="0">
              <a:ln w="0">
                <a:solidFill>
                  <a:srgbClr val="00B0F0"/>
                </a:solidFill>
              </a:ln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0424" y="1077218"/>
            <a:ext cx="883406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Я тобі вірю (це допоможе дитині зрозуміти, що Ви на її боці).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 Мені шкода, що з тобою це сталося (це допоможе дитині зрозуміти, що Ви переживаєте за неї і співчуваєте їй).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Це не твоя провина (це допоможе дитині зрозуміти, що її не звинувачують у тому, що сталося).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Таке може трапитися з кожним (це допоможе дитині зрозуміти, що вона не самотня: багатьом її одноліткам доводиться переживати залякування та агресію в той чи той момент свого життя). </a:t>
            </a:r>
            <a:endParaRPr lang="uk-UA" sz="2200" dirty="0">
              <a:effectLst>
                <a:glow rad="101600">
                  <a:srgbClr val="92D050">
                    <a:alpha val="60000"/>
                  </a:srgbClr>
                </a:glow>
              </a:effectLst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Добре, що ти сказав мені про це (це допоможе дитині зрозуміти, що вона правильно вчинила, звернувшись по допомогу). </a:t>
            </a:r>
            <a:endParaRPr lang="uk-UA" sz="2200" dirty="0">
              <a:effectLst>
                <a:glow rad="101600">
                  <a:srgbClr val="92D050">
                    <a:alpha val="60000"/>
                  </a:srgbClr>
                </a:glow>
              </a:effectLst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200" dirty="0" smtClean="0">
                <a:effectLst>
                  <a:glow rad="101600">
                    <a:srgbClr val="92D050">
                      <a:alpha val="60000"/>
                    </a:srgbClr>
                  </a:glow>
                </a:effectLst>
                <a:latin typeface="Bookman Old Style" panose="02050604050505020204" pitchFamily="18" charset="0"/>
              </a:rPr>
              <a:t>Я люблю тебе і намагатимуся зробити так, щоб тобі більше не загрожувала небезпека (це допоможе дитині з надією подивитись у майбутнє та відчути захист).</a:t>
            </a:r>
            <a:endParaRPr lang="uk-UA" sz="2200" dirty="0">
              <a:effectLst>
                <a:glow rad="101600">
                  <a:srgbClr val="92D050">
                    <a:alpha val="60000"/>
                  </a:srgbClr>
                </a:glo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677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8" r="15108"/>
          <a:stretch/>
        </p:blipFill>
        <p:spPr bwMode="auto">
          <a:xfrm>
            <a:off x="0" y="0"/>
            <a:ext cx="9180512" cy="685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18864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uk-UA" sz="3200" kern="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ЩО РОБИТИ Батькам???</a:t>
            </a:r>
            <a:endParaRPr lang="uk-UA" sz="3200" kern="0" dirty="0">
              <a:ln w="0">
                <a:solidFill>
                  <a:srgbClr val="00B0F0"/>
                </a:solidFill>
              </a:ln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73414"/>
            <a:ext cx="8676456" cy="5847755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Зберігайте спокій, будьте терплячими, не потрібно тиснути на дитину;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Поговоріть з дитиною, дайте їй зрозуміти, що ви не звинувачуєте її в ситуації, що склалася, готові її вислухати і допомогти;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Запитайте, яка саме допомога може знадобитися дитині, запропонуйте свій варіант вирішення ситуації;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Поясніть дитині, до кого вона може звернутися за допомогою у разі цькування (психолог, вчителі, керівництво школи, старші учні, батьки інших дітей, охорона);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uk-UA" sz="2200" dirty="0" err="1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Повідомте</a:t>
            </a: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керівництво школи про ситуацію, що склалася, і вимагайте належного її урегулювання. Найкраще написати і зареєструвати офіційну заяву, адже керівництво закладу освіти несе особисту відповідальність за створення безпечного і комфортного середовища для кожної дитини;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Підтримайте дитину в налагодженні стосунків з однолітками та підготуйте її до того, що вирішення проблеми </a:t>
            </a:r>
            <a:r>
              <a:rPr lang="uk-UA" sz="2200" dirty="0" err="1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булінгу</a:t>
            </a:r>
            <a:r>
              <a:rPr lang="uk-UA" sz="2200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може зайняти деякий час.</a:t>
            </a:r>
            <a:endParaRPr lang="uk-UA" sz="2200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8966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Як булінг впливає на всіх дітей у класі | Нова українська школ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4624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Якщо</a:t>
            </a:r>
            <a:r>
              <a:rPr lang="ru-RU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 </a:t>
            </a:r>
            <a:r>
              <a:rPr lang="ru-RU" sz="3200" b="1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ти</a:t>
            </a:r>
            <a:r>
              <a:rPr lang="ru-RU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 став </a:t>
            </a:r>
            <a:r>
              <a:rPr lang="ru-RU" sz="3200" b="1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свідком</a:t>
            </a:r>
            <a:r>
              <a:rPr lang="ru-RU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 </a:t>
            </a:r>
            <a:r>
              <a:rPr lang="ru-RU" sz="3200" b="1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булінгу</a:t>
            </a:r>
            <a:r>
              <a:rPr lang="ru-RU" sz="3200" b="1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Roboto"/>
              </a:rPr>
              <a:t>…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rgbClr val="002060"/>
              </a:solidFill>
              <a:latin typeface="Robot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052" y="629399"/>
            <a:ext cx="39610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1. </a:t>
            </a:r>
            <a:r>
              <a:rPr lang="ru-RU" sz="2400" b="1" i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Одразу</a:t>
            </a:r>
            <a:r>
              <a:rPr lang="ru-RU" sz="2400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клич на </a:t>
            </a:r>
            <a:r>
              <a:rPr lang="ru-RU" sz="24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допомогу</a:t>
            </a:r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дорослих</a:t>
            </a:r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, </a:t>
            </a:r>
            <a:r>
              <a:rPr lang="ru-RU" sz="24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які</a:t>
            </a:r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 є </a:t>
            </a:r>
            <a:r>
              <a:rPr lang="ru-RU" sz="2400" b="1" i="1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поруч</a:t>
            </a:r>
            <a:r>
              <a:rPr lang="ru-RU" sz="2400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1829728"/>
            <a:ext cx="424847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2. </a:t>
            </a:r>
            <a:r>
              <a:rPr lang="ru-RU" sz="24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Допоможи</a:t>
            </a:r>
            <a:r>
              <a:rPr lang="ru-RU" sz="24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постраждалій</a:t>
            </a:r>
            <a:r>
              <a:rPr lang="ru-RU" sz="24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людині</a:t>
            </a:r>
            <a:r>
              <a:rPr lang="ru-RU" sz="24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дочекатися</a:t>
            </a:r>
            <a:r>
              <a:rPr lang="ru-RU" sz="24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допомоги</a:t>
            </a:r>
            <a:r>
              <a:rPr lang="ru-RU" sz="24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, </a:t>
            </a:r>
            <a:r>
              <a:rPr lang="ru-RU" sz="2400" b="1" i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будь </a:t>
            </a:r>
            <a:r>
              <a:rPr lang="ru-RU" sz="2400" b="1" i="1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поруч</a:t>
            </a:r>
            <a:r>
              <a:rPr lang="ru-RU" sz="2400" b="1" i="1" dirty="0">
                <a:solidFill>
                  <a:srgbClr val="002060"/>
                </a:solidFill>
                <a:latin typeface="Bookman Old Style" panose="02050604050505020204" pitchFamily="18" charset="0"/>
              </a:rPr>
              <a:t>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25198" y="3573016"/>
            <a:ext cx="36455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3. </a:t>
            </a:r>
            <a:r>
              <a:rPr lang="ru-RU" sz="2400" b="1" i="1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Розкажи</a:t>
            </a:r>
            <a:r>
              <a:rPr lang="ru-RU" sz="2400" b="1" i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дорослим</a:t>
            </a:r>
            <a:endParaRPr lang="ru-RU" sz="2400" b="1" i="1" dirty="0" smtClean="0">
              <a:ln>
                <a:solidFill>
                  <a:schemeClr val="tx1"/>
                </a:solidFill>
              </a:ln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i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 все, </a:t>
            </a:r>
            <a:r>
              <a:rPr lang="ru-RU" sz="2400" b="1" i="1" dirty="0" err="1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що</a:t>
            </a:r>
            <a:r>
              <a:rPr lang="ru-RU" sz="2400" b="1" i="1" dirty="0" smtClean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побачив</a:t>
            </a:r>
            <a:r>
              <a:rPr lang="ru-RU" sz="2400" b="1" i="1" dirty="0">
                <a:ln>
                  <a:solidFill>
                    <a:schemeClr val="tx1"/>
                  </a:solidFill>
                </a:ln>
                <a:solidFill>
                  <a:srgbClr val="00B050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4941168"/>
            <a:ext cx="37799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4. </a:t>
            </a:r>
            <a:r>
              <a:rPr lang="ru-RU" sz="2400" b="1" i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Розкажи</a:t>
            </a:r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вдома</a:t>
            </a:r>
            <a:r>
              <a:rPr lang="ru-RU" sz="2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endParaRPr lang="ru-RU" sz="2400" b="1" i="1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про </a:t>
            </a:r>
            <a:r>
              <a:rPr lang="ru-RU" sz="2400" b="1" i="1" dirty="0" err="1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ситуацію</a:t>
            </a:r>
            <a:r>
              <a:rPr lang="ru-RU" sz="2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, </a:t>
            </a:r>
            <a:endParaRPr lang="ru-RU" sz="2400" b="1" i="1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i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свідком</a:t>
            </a:r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 err="1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якої</a:t>
            </a:r>
            <a:r>
              <a:rPr lang="ru-RU" sz="2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endParaRPr lang="ru-RU" sz="2400" b="1" i="1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i="1" dirty="0" err="1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ти</a:t>
            </a:r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i="1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став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1742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488" y="-99392"/>
            <a:ext cx="10225136" cy="70567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0"/>
            <a:ext cx="8712968" cy="584775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i="0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Поради</a:t>
            </a:r>
            <a:r>
              <a:rPr lang="ru-RU" sz="3200" b="1" i="0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 </a:t>
            </a:r>
            <a:r>
              <a:rPr lang="ru-RU" sz="3200" b="1" i="0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учням</a:t>
            </a:r>
            <a:r>
              <a:rPr lang="ru-RU" sz="3200" b="1" i="0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 «Як </a:t>
            </a:r>
            <a:r>
              <a:rPr lang="ru-RU" sz="3200" b="1" i="0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протидіяти</a:t>
            </a:r>
            <a:r>
              <a:rPr lang="ru-RU" sz="3200" b="1" i="0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 </a:t>
            </a:r>
            <a:r>
              <a:rPr lang="ru-RU" sz="3200" b="1" i="0" dirty="0" err="1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булінгу</a:t>
            </a:r>
            <a:r>
              <a:rPr lang="ru-RU" sz="3200" b="1" i="0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effectLst/>
                <a:latin typeface="Roboto"/>
              </a:rPr>
              <a:t>»</a:t>
            </a:r>
            <a:endParaRPr lang="ru-RU" sz="3200" b="0" i="0" dirty="0">
              <a:ln>
                <a:solidFill>
                  <a:srgbClr val="FFFF00"/>
                </a:solidFill>
              </a:ln>
              <a:solidFill>
                <a:srgbClr val="002060"/>
              </a:solidFill>
              <a:effectLst/>
              <a:latin typeface="Roboto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-324544" y="611664"/>
            <a:ext cx="3456384" cy="20162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Уникай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бешкетника</a:t>
            </a:r>
            <a:r>
              <a:rPr lang="ru-RU" sz="2400" b="1" dirty="0" smtClean="0">
                <a:solidFill>
                  <a:srgbClr val="FF0000"/>
                </a:solidFill>
              </a:rPr>
              <a:t> й </a:t>
            </a:r>
            <a:r>
              <a:rPr lang="ru-RU" sz="2400" b="1" dirty="0" err="1" smtClean="0">
                <a:solidFill>
                  <a:srgbClr val="FF0000"/>
                </a:solidFill>
              </a:rPr>
              <a:t>перебувай</a:t>
            </a:r>
            <a:r>
              <a:rPr lang="ru-RU" sz="2400" b="1" dirty="0" smtClean="0">
                <a:solidFill>
                  <a:srgbClr val="FF0000"/>
                </a:solidFill>
              </a:rPr>
              <a:t> у </a:t>
            </a:r>
            <a:r>
              <a:rPr lang="ru-RU" sz="2400" b="1" dirty="0" err="1" smtClean="0">
                <a:solidFill>
                  <a:srgbClr val="FF0000"/>
                </a:solidFill>
              </a:rPr>
              <a:t>товаристві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</a:rPr>
              <a:t>друзів</a:t>
            </a:r>
            <a:r>
              <a:rPr lang="ru-RU" sz="2400" b="1" dirty="0" smtClean="0">
                <a:solidFill>
                  <a:srgbClr val="FF0000"/>
                </a:solidFill>
              </a:rPr>
              <a:t>.</a:t>
            </a:r>
            <a:endParaRPr lang="uk-UA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78808"/>
            <a:ext cx="3384376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150096"/>
            <a:ext cx="3456384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428999"/>
            <a:ext cx="3168352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11664"/>
            <a:ext cx="3096344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168" y="3846613"/>
            <a:ext cx="30374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i="0" dirty="0" smtClean="0">
                <a:solidFill>
                  <a:srgbClr val="00B050"/>
                </a:solidFill>
                <a:effectLst/>
                <a:latin typeface="Roboto"/>
              </a:rPr>
              <a:t>Стримуй гнів.</a:t>
            </a:r>
            <a:r>
              <a:rPr lang="uk-UA" b="0" i="0" dirty="0" smtClean="0">
                <a:solidFill>
                  <a:srgbClr val="747474"/>
                </a:solidFill>
                <a:effectLst/>
                <a:latin typeface="Roboto"/>
              </a:rPr>
              <a:t> 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31840" y="5085185"/>
            <a:ext cx="30963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err="1" smtClean="0">
                <a:solidFill>
                  <a:srgbClr val="7030A0"/>
                </a:solidFill>
                <a:effectLst/>
                <a:latin typeface="Roboto"/>
              </a:rPr>
              <a:t>Дій</a:t>
            </a:r>
            <a:r>
              <a:rPr lang="ru-RU" sz="2800" b="1" i="0" dirty="0" smtClean="0">
                <a:solidFill>
                  <a:srgbClr val="7030A0"/>
                </a:solidFill>
                <a:effectLst/>
                <a:latin typeface="Roboto"/>
              </a:rPr>
              <a:t> хоробро, </a:t>
            </a:r>
            <a:r>
              <a:rPr lang="ru-RU" sz="2800" b="1" i="0" dirty="0" err="1" smtClean="0">
                <a:solidFill>
                  <a:srgbClr val="7030A0"/>
                </a:solidFill>
                <a:effectLst/>
                <a:latin typeface="Roboto"/>
              </a:rPr>
              <a:t>йди</a:t>
            </a:r>
            <a:r>
              <a:rPr lang="ru-RU" sz="2800" b="1" i="0" dirty="0" smtClean="0">
                <a:solidFill>
                  <a:srgbClr val="7030A0"/>
                </a:solidFill>
                <a:effectLst/>
                <a:latin typeface="Roboto"/>
              </a:rPr>
              <a:t> та </a:t>
            </a:r>
            <a:r>
              <a:rPr lang="ru-RU" sz="2800" b="1" i="0" dirty="0" err="1" smtClean="0">
                <a:solidFill>
                  <a:srgbClr val="7030A0"/>
                </a:solidFill>
                <a:effectLst/>
                <a:latin typeface="Roboto"/>
              </a:rPr>
              <a:t>ігноруй</a:t>
            </a:r>
            <a:r>
              <a:rPr lang="ru-RU" sz="2800" b="1" i="0" dirty="0" smtClean="0">
                <a:solidFill>
                  <a:srgbClr val="7030A0"/>
                </a:solidFill>
                <a:effectLst/>
                <a:latin typeface="Roboto"/>
              </a:rPr>
              <a:t> </a:t>
            </a:r>
            <a:r>
              <a:rPr lang="ru-RU" sz="2800" b="1" i="0" dirty="0" err="1" smtClean="0">
                <a:solidFill>
                  <a:srgbClr val="7030A0"/>
                </a:solidFill>
                <a:effectLst/>
                <a:latin typeface="Roboto"/>
              </a:rPr>
              <a:t>бешкетника</a:t>
            </a:r>
            <a:r>
              <a:rPr lang="ru-RU" sz="2800" b="1" i="0" dirty="0" smtClean="0">
                <a:solidFill>
                  <a:srgbClr val="7030A0"/>
                </a:solidFill>
                <a:effectLst/>
                <a:latin typeface="Roboto"/>
              </a:rPr>
              <a:t>.</a:t>
            </a:r>
            <a:r>
              <a:rPr lang="ru-RU" b="0" i="0" dirty="0" smtClean="0">
                <a:solidFill>
                  <a:srgbClr val="747474"/>
                </a:solidFill>
                <a:effectLst/>
                <a:latin typeface="Roboto"/>
              </a:rPr>
              <a:t> 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59058" y="3555646"/>
            <a:ext cx="281857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0" dirty="0" smtClean="0">
                <a:solidFill>
                  <a:srgbClr val="0070C0"/>
                </a:solidFill>
                <a:effectLst/>
                <a:latin typeface="Roboto"/>
              </a:rPr>
              <a:t>Розкажи дорослим </a:t>
            </a:r>
          </a:p>
          <a:p>
            <a:pPr algn="ctr"/>
            <a:r>
              <a:rPr lang="uk-UA" sz="2800" b="1" i="0" dirty="0" smtClean="0">
                <a:solidFill>
                  <a:srgbClr val="0070C0"/>
                </a:solidFill>
                <a:effectLst/>
                <a:latin typeface="Roboto"/>
              </a:rPr>
              <a:t>про знущання.</a:t>
            </a:r>
            <a:r>
              <a:rPr lang="uk-UA" sz="2800" b="0" i="0" dirty="0" smtClean="0">
                <a:solidFill>
                  <a:srgbClr val="0070C0"/>
                </a:solidFill>
                <a:effectLst/>
                <a:latin typeface="Roboto"/>
              </a:rPr>
              <a:t> </a:t>
            </a:r>
            <a:endParaRPr lang="uk-UA" sz="28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73591" y="940722"/>
            <a:ext cx="27414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0" dirty="0" smtClean="0">
                <a:solidFill>
                  <a:srgbClr val="FFFF00"/>
                </a:solidFill>
                <a:effectLst/>
                <a:latin typeface="Roboto"/>
              </a:rPr>
              <a:t>Усунь провокаційні фактори.</a:t>
            </a:r>
            <a:endParaRPr lang="uk-UA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035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улінг в школі, або Як не стати жертвою знущань | Кременчуцька газ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7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720"/>
            <a:ext cx="9108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i="1" dirty="0" err="1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Що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</a:t>
            </a:r>
            <a:r>
              <a:rPr lang="ru-RU" sz="3200" b="1" i="1" dirty="0" err="1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робити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, коли </a:t>
            </a:r>
            <a:r>
              <a:rPr lang="ru-RU" sz="3200" b="1" i="1" dirty="0" err="1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ситуація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</a:t>
            </a:r>
            <a:r>
              <a:rPr lang="ru-RU" sz="3200" b="1" i="1" dirty="0" err="1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булінгу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</a:t>
            </a:r>
            <a:r>
              <a:rPr lang="ru-RU" sz="3200" b="1" i="1" dirty="0" err="1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трапилась</a:t>
            </a:r>
            <a:r>
              <a:rPr lang="ru-RU" sz="3200" b="1" i="1" dirty="0" smtClean="0">
                <a:ln>
                  <a:solidFill>
                    <a:srgbClr val="7030A0"/>
                  </a:solidFill>
                </a:ln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з тобою…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860751"/>
            <a:ext cx="3240360" cy="51515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1340768"/>
            <a:ext cx="20162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rgbClr val="000000"/>
                </a:solidFill>
                <a:latin typeface="WarnockPro-Regular"/>
              </a:rPr>
              <a:t>Якщо є можливість, намагайся </a:t>
            </a:r>
            <a:r>
              <a:rPr lang="uk-UA" b="1" i="1" dirty="0" smtClean="0">
                <a:solidFill>
                  <a:srgbClr val="000000"/>
                </a:solidFill>
                <a:latin typeface="WarnockPro-Regular"/>
              </a:rPr>
              <a:t>уникнути</a:t>
            </a:r>
          </a:p>
          <a:p>
            <a:pPr algn="ctr"/>
            <a:r>
              <a:rPr lang="uk-UA" b="1" i="1" dirty="0" smtClean="0">
                <a:solidFill>
                  <a:srgbClr val="000000"/>
                </a:solidFill>
                <a:latin typeface="WarnockPro-Regular"/>
              </a:rPr>
              <a:t> </a:t>
            </a:r>
            <a:r>
              <a:rPr lang="uk-UA" b="1" i="1" dirty="0">
                <a:solidFill>
                  <a:srgbClr val="000000"/>
                </a:solidFill>
                <a:latin typeface="WarnockPro-Regular"/>
              </a:rPr>
              <a:t>сварки, вдай, що</a:t>
            </a:r>
          </a:p>
          <a:p>
            <a:pPr algn="ctr"/>
            <a:r>
              <a:rPr lang="uk-UA" b="1" i="1" dirty="0">
                <a:solidFill>
                  <a:srgbClr val="000000"/>
                </a:solidFill>
                <a:latin typeface="WarnockPro-Regular"/>
              </a:rPr>
              <a:t>тобі байдуже </a:t>
            </a:r>
            <a:endParaRPr lang="uk-UA" b="1" i="1" dirty="0" smtClean="0">
              <a:solidFill>
                <a:srgbClr val="000000"/>
              </a:solidFill>
              <a:latin typeface="WarnockPro-Regular"/>
            </a:endParaRPr>
          </a:p>
          <a:p>
            <a:pPr algn="ctr"/>
            <a:r>
              <a:rPr lang="uk-UA" b="1" i="1" dirty="0" smtClean="0">
                <a:solidFill>
                  <a:srgbClr val="000000"/>
                </a:solidFill>
                <a:latin typeface="WarnockPro-Regular"/>
              </a:rPr>
              <a:t>та </a:t>
            </a:r>
            <a:r>
              <a:rPr lang="uk-UA" b="1" i="1" dirty="0">
                <a:solidFill>
                  <a:srgbClr val="000000"/>
                </a:solidFill>
                <a:latin typeface="WarnockPro-Regular"/>
              </a:rPr>
              <a:t>йди</a:t>
            </a:r>
            <a:r>
              <a:rPr lang="uk-UA" b="1" i="1" dirty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62" r="35639"/>
          <a:stretch/>
        </p:blipFill>
        <p:spPr>
          <a:xfrm rot="1422378">
            <a:off x="2460191" y="925825"/>
            <a:ext cx="2427193" cy="43324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621926">
            <a:off x="2807747" y="1584866"/>
            <a:ext cx="203738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rgbClr val="FF0000"/>
                </a:solidFill>
                <a:latin typeface="WarnockPro-Regular"/>
              </a:rPr>
              <a:t>Якщо</a:t>
            </a:r>
            <a:r>
              <a:rPr lang="ru-RU" b="1" i="1" dirty="0">
                <a:solidFill>
                  <a:srgbClr val="FF0000"/>
                </a:solidFill>
                <a:latin typeface="WarnockPro-Regular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WarnockPro-Regular"/>
              </a:rPr>
              <a:t>ситуація</a:t>
            </a:r>
            <a:r>
              <a:rPr lang="ru-RU" b="1" i="1" dirty="0">
                <a:solidFill>
                  <a:srgbClr val="FF0000"/>
                </a:solidFill>
                <a:latin typeface="WarnockPro-Regular"/>
              </a:rPr>
              <a:t> не </a:t>
            </a:r>
            <a:r>
              <a:rPr lang="ru-RU" b="1" i="1" dirty="0" err="1">
                <a:solidFill>
                  <a:srgbClr val="FF0000"/>
                </a:solidFill>
                <a:latin typeface="WarnockPro-Regular"/>
              </a:rPr>
              <a:t>дозволяє</a:t>
            </a:r>
            <a:r>
              <a:rPr lang="ru-RU" b="1" i="1" dirty="0">
                <a:solidFill>
                  <a:srgbClr val="FF0000"/>
                </a:solidFill>
                <a:latin typeface="WarnockPro-Regular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WarnockPro-Regular"/>
              </a:rPr>
              <a:t>піти</a:t>
            </a:r>
            <a:r>
              <a:rPr lang="ru-RU" b="1" i="1" dirty="0">
                <a:solidFill>
                  <a:srgbClr val="FF0000"/>
                </a:solidFill>
                <a:latin typeface="WarnockPro-Regular"/>
              </a:rPr>
              <a:t>, </a:t>
            </a:r>
            <a:endParaRPr lang="ru-RU" b="1" i="1" dirty="0" smtClean="0">
              <a:solidFill>
                <a:srgbClr val="FF0000"/>
              </a:solidFill>
              <a:latin typeface="WarnockPro-Regular"/>
            </a:endParaRPr>
          </a:p>
          <a:p>
            <a:pPr algn="ctr"/>
            <a:r>
              <a:rPr lang="ru-RU" sz="3200" b="1" i="1" dirty="0" err="1" smtClean="0">
                <a:solidFill>
                  <a:srgbClr val="FF0000"/>
                </a:solidFill>
                <a:latin typeface="WarnockPro-Regular"/>
              </a:rPr>
              <a:t>зберігай</a:t>
            </a:r>
            <a:r>
              <a:rPr lang="ru-RU" sz="3200" b="1" i="1" dirty="0" smtClean="0">
                <a:solidFill>
                  <a:srgbClr val="FF0000"/>
                </a:solidFill>
                <a:latin typeface="WarnockPro-Regular"/>
              </a:rPr>
              <a:t> </a:t>
            </a:r>
          </a:p>
          <a:p>
            <a:pPr algn="ctr"/>
            <a:r>
              <a:rPr lang="ru-RU" sz="3200" b="1" i="1" dirty="0" err="1" smtClean="0">
                <a:solidFill>
                  <a:srgbClr val="FF0000"/>
                </a:solidFill>
                <a:latin typeface="WarnockPro-Regular"/>
              </a:rPr>
              <a:t>спокій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0666">
            <a:off x="5656076" y="-14466"/>
            <a:ext cx="3388212" cy="566733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769810">
            <a:off x="6956710" y="708547"/>
            <a:ext cx="172819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Не </a:t>
            </a:r>
            <a:r>
              <a:rPr lang="ru-RU" sz="2400" b="1" i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виявляй</a:t>
            </a:r>
            <a:r>
              <a:rPr lang="ru-RU" sz="24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endParaRPr lang="ru-RU" sz="2400" b="1" i="1" dirty="0" smtClean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i="1" dirty="0" err="1" smtClean="0">
                <a:solidFill>
                  <a:srgbClr val="0070C0"/>
                </a:solidFill>
                <a:latin typeface="Bookman Old Style" panose="02050604050505020204" pitchFamily="18" charset="0"/>
              </a:rPr>
              <a:t>агресію</a:t>
            </a:r>
            <a:r>
              <a:rPr lang="ru-RU" sz="2400" b="1" i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у </a:t>
            </a:r>
            <a:r>
              <a:rPr lang="ru-RU" sz="2400" b="1" i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відповідь</a:t>
            </a:r>
            <a:r>
              <a:rPr lang="ru-RU" sz="2400" b="1" i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7" b="76045"/>
          <a:stretch/>
        </p:blipFill>
        <p:spPr>
          <a:xfrm rot="19855878">
            <a:off x="428605" y="3600782"/>
            <a:ext cx="2501680" cy="345244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19730854">
            <a:off x="405465" y="4080510"/>
            <a:ext cx="226825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latin typeface="Bookman Old Style" panose="02050604050505020204" pitchFamily="18" charset="0"/>
              </a:rPr>
              <a:t>Не вступай у бійку</a:t>
            </a:r>
            <a:r>
              <a:rPr lang="uk-UA" dirty="0">
                <a:solidFill>
                  <a:srgbClr val="000000"/>
                </a:solidFill>
                <a:latin typeface="WarnockPro-Regular"/>
              </a:rPr>
              <a:t>.</a:t>
            </a:r>
            <a:r>
              <a:rPr lang="uk-UA" dirty="0"/>
              <a:t> </a:t>
            </a:r>
            <a:br>
              <a:rPr lang="uk-UA" dirty="0"/>
            </a:br>
            <a:endParaRPr lang="uk-UA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583">
            <a:off x="3166120" y="3200178"/>
            <a:ext cx="3240360" cy="531206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 rot="582988">
            <a:off x="3630063" y="3989850"/>
            <a:ext cx="279005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ln>
                  <a:solidFill>
                    <a:srgbClr val="FF0000"/>
                  </a:solidFill>
                </a:ln>
                <a:solidFill>
                  <a:srgbClr val="7030A0"/>
                </a:solidFill>
                <a:latin typeface="Bookman Old Style" panose="02050604050505020204" pitchFamily="18" charset="0"/>
              </a:rPr>
              <a:t>клич на допомогу (кричи)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7" r="32325" b="52363"/>
          <a:stretch/>
        </p:blipFill>
        <p:spPr>
          <a:xfrm rot="622800">
            <a:off x="6610114" y="3253727"/>
            <a:ext cx="2571013" cy="365110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981049">
            <a:off x="6732240" y="3247404"/>
            <a:ext cx="230374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WarnockPro-Regular"/>
            </a:endParaRPr>
          </a:p>
          <a:p>
            <a:pPr algn="ctr"/>
            <a:endParaRPr lang="ru-RU" sz="2400" b="1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WarnockPro-Regular"/>
            </a:endParaRPr>
          </a:p>
          <a:p>
            <a:pPr algn="ctr"/>
            <a:r>
              <a:rPr lang="ru-RU" sz="2400" b="1" i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Не </a:t>
            </a:r>
            <a:r>
              <a:rPr lang="ru-RU" sz="24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залишай</a:t>
            </a:r>
            <a:r>
              <a:rPr lang="ru-RU" sz="24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 </a:t>
            </a:r>
            <a:endParaRPr lang="ru-RU" sz="2400" b="1" i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WarnockPro-Regular"/>
            </a:endParaRPr>
          </a:p>
          <a:p>
            <a:pPr algn="ctr"/>
            <a:r>
              <a:rPr lang="ru-RU" sz="2400" b="1" i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цю</a:t>
            </a:r>
            <a:r>
              <a:rPr lang="ru-RU" sz="2400" b="1" i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 </a:t>
            </a:r>
            <a:r>
              <a:rPr lang="ru-RU" sz="24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ситуацію</a:t>
            </a:r>
            <a:r>
              <a:rPr lang="ru-RU" sz="24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 </a:t>
            </a:r>
            <a:endParaRPr lang="ru-RU" sz="2400" b="1" i="1" dirty="0" smtClean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3">
                  <a:lumMod val="50000"/>
                </a:schemeClr>
              </a:solidFill>
              <a:latin typeface="WarnockPro-Regular"/>
            </a:endParaRPr>
          </a:p>
          <a:p>
            <a:pPr algn="ctr"/>
            <a:r>
              <a:rPr lang="ru-RU" sz="2400" b="1" i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без </a:t>
            </a:r>
            <a:r>
              <a:rPr lang="ru-RU" sz="24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уваги</a:t>
            </a:r>
            <a:r>
              <a:rPr lang="ru-RU" sz="24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. </a:t>
            </a:r>
            <a:r>
              <a:rPr lang="ru-RU" sz="2400" b="1" i="1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Розкажи</a:t>
            </a:r>
            <a:r>
              <a:rPr lang="ru-RU" sz="2400" b="1" i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 </a:t>
            </a:r>
            <a:r>
              <a:rPr lang="ru-RU" sz="2400" b="1" i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дорослим</a:t>
            </a:r>
            <a:r>
              <a:rPr lang="ru-RU" sz="2400" b="1" i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WarnockPro-Regular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6547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ібербулінг і інтернет-залякування, як захиститися? Поради ESET. | ES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101" y="0"/>
            <a:ext cx="92745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-14361" y="113232"/>
            <a:ext cx="3096344" cy="1944216"/>
          </a:xfrm>
          <a:prstGeom prst="round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000000"/>
              </a:solidFill>
              <a:latin typeface="WarnockPro-Regular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WarnockPro-Regular"/>
              </a:rPr>
              <a:t>ВІДЕО  - ЗАПИС</a:t>
            </a:r>
            <a:endParaRPr lang="ru-RU" sz="2400" b="1" dirty="0">
              <a:solidFill>
                <a:srgbClr val="FF0000"/>
              </a:solidFill>
              <a:latin typeface="WarnockPro-Regular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WarnockPro-Regular"/>
              </a:rPr>
              <a:t>(</a:t>
            </a:r>
            <a:r>
              <a:rPr lang="ru-RU" sz="2400" i="1" dirty="0" err="1">
                <a:solidFill>
                  <a:srgbClr val="000000"/>
                </a:solidFill>
                <a:latin typeface="WarnockPro-It"/>
              </a:rPr>
              <a:t>можливо</a:t>
            </a:r>
            <a:r>
              <a:rPr lang="ru-RU" sz="2400" i="1" dirty="0">
                <a:solidFill>
                  <a:srgbClr val="000000"/>
                </a:solidFill>
                <a:latin typeface="WarnockPro-It"/>
              </a:rPr>
              <a:t>, </a:t>
            </a:r>
            <a:r>
              <a:rPr lang="ru-RU" sz="2400" i="1" dirty="0" err="1">
                <a:solidFill>
                  <a:srgbClr val="000000"/>
                </a:solidFill>
                <a:latin typeface="WarnockPro-It"/>
              </a:rPr>
              <a:t>хтось</a:t>
            </a:r>
            <a:r>
              <a:rPr lang="ru-RU" sz="2400" i="1" dirty="0">
                <a:solidFill>
                  <a:srgbClr val="000000"/>
                </a:solidFill>
                <a:latin typeface="WarnockPro-It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latin typeface="WarnockPro-It"/>
              </a:rPr>
              <a:t>зняв</a:t>
            </a:r>
            <a:r>
              <a:rPr lang="ru-RU" sz="2400" i="1" dirty="0">
                <a:solidFill>
                  <a:srgbClr val="000000"/>
                </a:solidFill>
                <a:latin typeface="WarnockPro-It"/>
              </a:rPr>
              <a:t> на телефон те, </a:t>
            </a:r>
            <a:r>
              <a:rPr lang="ru-RU" sz="2400" i="1" dirty="0" err="1">
                <a:solidFill>
                  <a:srgbClr val="000000"/>
                </a:solidFill>
                <a:latin typeface="WarnockPro-It"/>
              </a:rPr>
              <a:t>що</a:t>
            </a:r>
            <a:r>
              <a:rPr lang="ru-RU" sz="2400" i="1" dirty="0">
                <a:solidFill>
                  <a:srgbClr val="000000"/>
                </a:solidFill>
                <a:latin typeface="WarnockPro-It"/>
              </a:rPr>
              <a:t> </a:t>
            </a:r>
            <a:r>
              <a:rPr lang="ru-RU" sz="2400" i="1" dirty="0" err="1">
                <a:solidFill>
                  <a:srgbClr val="000000"/>
                </a:solidFill>
                <a:latin typeface="WarnockPro-It"/>
              </a:rPr>
              <a:t>відбувалося</a:t>
            </a:r>
            <a:r>
              <a:rPr lang="ru-RU" sz="2400" i="1" dirty="0">
                <a:solidFill>
                  <a:srgbClr val="000000"/>
                </a:solidFill>
                <a:latin typeface="WarnockPro-It"/>
              </a:rPr>
              <a:t>);</a:t>
            </a:r>
            <a:r>
              <a:rPr lang="ru-RU" sz="24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81" y="2636912"/>
            <a:ext cx="2420441" cy="4176464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2636912"/>
            <a:ext cx="2627784" cy="3960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8024" y="14872"/>
            <a:ext cx="4932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i="1" dirty="0" err="1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Що</a:t>
            </a:r>
            <a:r>
              <a:rPr lang="ru-RU" sz="4800" b="1" i="1" dirty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</a:t>
            </a:r>
            <a:r>
              <a:rPr lang="ru-RU" sz="4800" b="1" i="1" dirty="0" smtClean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є </a:t>
            </a:r>
            <a:r>
              <a:rPr lang="ru-RU" sz="4800" b="1" i="1" dirty="0" err="1" smtClean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доказом</a:t>
            </a:r>
            <a:r>
              <a:rPr lang="ru-RU" sz="4800" b="1" i="1" dirty="0" smtClean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 </a:t>
            </a:r>
            <a:r>
              <a:rPr lang="ru-RU" sz="4800" b="1" i="1" dirty="0" err="1" smtClean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булінгу</a:t>
            </a:r>
            <a:r>
              <a:rPr lang="ru-RU" sz="4800" b="1" i="1" dirty="0" smtClean="0">
                <a:ln w="28575"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Roboto"/>
              </a:rPr>
              <a:t>…</a:t>
            </a:r>
            <a:endParaRPr lang="ru-RU" sz="4800" b="1" i="1" dirty="0">
              <a:ln w="28575">
                <a:solidFill>
                  <a:srgbClr val="0070C0"/>
                </a:solidFill>
              </a:ln>
              <a:solidFill>
                <a:srgbClr val="FFFF00"/>
              </a:solidFill>
              <a:effectLst>
                <a:reflection blurRad="6350" stA="55000" endA="300" endPos="45500" dir="5400000" sy="-100000" algn="bl" rotWithShape="0"/>
              </a:effectLst>
              <a:latin typeface="Roboto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780928"/>
            <a:ext cx="255577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WarnockPro-Regular"/>
              </a:rPr>
              <a:t>СКРІНШОТИ:</a:t>
            </a:r>
            <a:endParaRPr lang="ru-RU" sz="2800" b="1" dirty="0">
              <a:solidFill>
                <a:srgbClr val="FF0000"/>
              </a:solidFill>
              <a:latin typeface="WarnockPro-Regular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 smtClean="0">
                <a:solidFill>
                  <a:srgbClr val="000000"/>
                </a:solidFill>
                <a:latin typeface="WarnockPro-Regular"/>
              </a:rPr>
              <a:t>повідомлень</a:t>
            </a:r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у </a:t>
            </a:r>
            <a:r>
              <a:rPr lang="ru-RU" sz="2000" dirty="0" err="1">
                <a:solidFill>
                  <a:srgbClr val="000000"/>
                </a:solidFill>
                <a:latin typeface="WarnockPro-Regular"/>
              </a:rPr>
              <a:t>мобільному</a:t>
            </a:r>
            <a:endParaRPr lang="ru-RU" sz="2000" dirty="0">
              <a:solidFill>
                <a:srgbClr val="000000"/>
              </a:solidFill>
              <a:latin typeface="WarnockPro-Regular"/>
            </a:endParaRPr>
          </a:p>
          <a:p>
            <a:r>
              <a:rPr lang="ru-RU" sz="2000" dirty="0" err="1" smtClean="0">
                <a:solidFill>
                  <a:srgbClr val="000000"/>
                </a:solidFill>
                <a:latin typeface="WarnockPro-Regular"/>
              </a:rPr>
              <a:t>телефоні</a:t>
            </a:r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 smtClean="0">
                <a:solidFill>
                  <a:srgbClr val="000000"/>
                </a:solidFill>
                <a:latin typeface="WarnockPro-Regular"/>
              </a:rPr>
              <a:t>зображень</a:t>
            </a:r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/</a:t>
            </a:r>
          </a:p>
          <a:p>
            <a:r>
              <a:rPr lang="ru-RU" sz="2000" dirty="0" err="1" smtClean="0">
                <a:solidFill>
                  <a:srgbClr val="000000"/>
                </a:solidFill>
                <a:latin typeface="WarnockPro-Regular"/>
              </a:rPr>
              <a:t>інформації</a:t>
            </a:r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в </a:t>
            </a:r>
            <a:r>
              <a:rPr lang="ru-RU" sz="2000" dirty="0" err="1">
                <a:solidFill>
                  <a:srgbClr val="000000"/>
                </a:solidFill>
                <a:latin typeface="WarnockPro-Regular"/>
              </a:rPr>
              <a:t>соцільних</a:t>
            </a:r>
            <a:r>
              <a:rPr lang="ru-RU" sz="2000" dirty="0">
                <a:solidFill>
                  <a:srgbClr val="000000"/>
                </a:solidFill>
                <a:latin typeface="WarnockPro-Regular"/>
              </a:rPr>
              <a:t> </a:t>
            </a:r>
            <a:endParaRPr lang="ru-RU" sz="2000" dirty="0" smtClean="0">
              <a:solidFill>
                <a:srgbClr val="000000"/>
              </a:solidFill>
              <a:latin typeface="WarnockPro-Regular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мережах  про </a:t>
            </a:r>
          </a:p>
          <a:p>
            <a:r>
              <a:rPr lang="ru-RU" sz="2000" dirty="0" err="1" smtClean="0">
                <a:solidFill>
                  <a:srgbClr val="000000"/>
                </a:solidFill>
                <a:latin typeface="WarnockPro-Regular"/>
              </a:rPr>
              <a:t>постраждалу</a:t>
            </a:r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 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WarnockPro-Regular"/>
              </a:rPr>
              <a:t>особу</a:t>
            </a:r>
            <a:r>
              <a:rPr lang="ru-RU" sz="2000" dirty="0">
                <a:solidFill>
                  <a:srgbClr val="000000"/>
                </a:solidFill>
                <a:latin typeface="WarnockPro-Regular"/>
              </a:rPr>
              <a:t>;</a:t>
            </a:r>
            <a:r>
              <a:rPr lang="ru-RU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переписка </a:t>
            </a:r>
            <a:r>
              <a:rPr lang="ru-RU" sz="2400" dirty="0"/>
              <a:t>у чатах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60232" y="2852936"/>
            <a:ext cx="237626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WarnockPro-Regular"/>
              </a:rPr>
              <a:t>Показання</a:t>
            </a:r>
          </a:p>
          <a:p>
            <a:pPr algn="ctr"/>
            <a:r>
              <a:rPr lang="uk-UA" sz="3200" b="1" dirty="0" smtClean="0">
                <a:solidFill>
                  <a:srgbClr val="FF0000"/>
                </a:solidFill>
                <a:latin typeface="WarnockPro-Regular"/>
              </a:rPr>
              <a:t> </a:t>
            </a:r>
            <a:r>
              <a:rPr lang="uk-UA" sz="3200" b="1" dirty="0">
                <a:solidFill>
                  <a:srgbClr val="FF0000"/>
                </a:solidFill>
                <a:latin typeface="WarnockPro-Regular"/>
              </a:rPr>
              <a:t>свідків </a:t>
            </a:r>
            <a:endParaRPr lang="uk-UA" sz="3200" b="1" dirty="0" smtClean="0">
              <a:solidFill>
                <a:srgbClr val="FF0000"/>
              </a:solidFill>
              <a:latin typeface="WarnockPro-Regular"/>
            </a:endParaRPr>
          </a:p>
          <a:p>
            <a:pPr algn="ctr"/>
            <a:r>
              <a:rPr lang="uk-UA" sz="3200" dirty="0" smtClean="0">
                <a:solidFill>
                  <a:srgbClr val="000000"/>
                </a:solidFill>
                <a:latin typeface="WarnockPro-Regular"/>
              </a:rPr>
              <a:t>– </a:t>
            </a:r>
            <a:r>
              <a:rPr lang="uk-UA" sz="3200" dirty="0">
                <a:solidFill>
                  <a:srgbClr val="000000"/>
                </a:solidFill>
                <a:latin typeface="WarnockPro-Regular"/>
              </a:rPr>
              <a:t>гарний доказ</a:t>
            </a:r>
            <a:r>
              <a:rPr lang="uk-UA" sz="3200" dirty="0"/>
              <a:t> 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366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Протидія булінг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72" y="0"/>
            <a:ext cx="6343650" cy="704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73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487</Words>
  <Application>Microsoft Office PowerPoint</Application>
  <PresentationFormat>Екран (4:3)</PresentationFormat>
  <Paragraphs>72</Paragraphs>
  <Slides>11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Bookman Old Style</vt:lpstr>
      <vt:lpstr>Calibri</vt:lpstr>
      <vt:lpstr>innerspace</vt:lpstr>
      <vt:lpstr>Roboto</vt:lpstr>
      <vt:lpstr>WarnockPro-It</vt:lpstr>
      <vt:lpstr>WarnockPro-Regular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RePack by Diakov</cp:lastModifiedBy>
  <cp:revision>13</cp:revision>
  <dcterms:created xsi:type="dcterms:W3CDTF">2024-09-18T11:53:00Z</dcterms:created>
  <dcterms:modified xsi:type="dcterms:W3CDTF">2024-09-26T07:40:52Z</dcterms:modified>
</cp:coreProperties>
</file>